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63" r:id="rId3"/>
    <p:sldId id="294" r:id="rId4"/>
    <p:sldId id="276" r:id="rId5"/>
    <p:sldId id="282" r:id="rId6"/>
    <p:sldId id="257" r:id="rId7"/>
    <p:sldId id="261" r:id="rId8"/>
    <p:sldId id="304" r:id="rId9"/>
    <p:sldId id="303" r:id="rId10"/>
    <p:sldId id="302" r:id="rId11"/>
    <p:sldId id="264" r:id="rId12"/>
    <p:sldId id="299" r:id="rId13"/>
    <p:sldId id="300" r:id="rId14"/>
    <p:sldId id="305" r:id="rId15"/>
    <p:sldId id="339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9900"/>
    <a:srgbClr val="7030A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image" Target="../media/image3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0.wmf"/><Relationship Id="rId7" Type="http://schemas.openxmlformats.org/officeDocument/2006/relationships/image" Target="../media/image6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34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3" Type="http://schemas.openxmlformats.org/officeDocument/2006/relationships/image" Target="../media/image95.wmf"/><Relationship Id="rId7" Type="http://schemas.openxmlformats.org/officeDocument/2006/relationships/image" Target="../media/image91.wmf"/><Relationship Id="rId12" Type="http://schemas.openxmlformats.org/officeDocument/2006/relationships/image" Target="../media/image103.wmf"/><Relationship Id="rId2" Type="http://schemas.openxmlformats.org/officeDocument/2006/relationships/image" Target="../media/image94.wmf"/><Relationship Id="rId1" Type="http://schemas.openxmlformats.org/officeDocument/2006/relationships/image" Target="../media/image87.wmf"/><Relationship Id="rId6" Type="http://schemas.openxmlformats.org/officeDocument/2006/relationships/image" Target="../media/image98.wmf"/><Relationship Id="rId11" Type="http://schemas.openxmlformats.org/officeDocument/2006/relationships/image" Target="../media/image102.wmf"/><Relationship Id="rId5" Type="http://schemas.openxmlformats.org/officeDocument/2006/relationships/image" Target="../media/image97.wmf"/><Relationship Id="rId15" Type="http://schemas.openxmlformats.org/officeDocument/2006/relationships/image" Target="../media/image106.wmf"/><Relationship Id="rId10" Type="http://schemas.openxmlformats.org/officeDocument/2006/relationships/image" Target="../media/image101.wmf"/><Relationship Id="rId4" Type="http://schemas.openxmlformats.org/officeDocument/2006/relationships/image" Target="../media/image96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112.wmf"/><Relationship Id="rId3" Type="http://schemas.openxmlformats.org/officeDocument/2006/relationships/image" Target="../media/image108.wmf"/><Relationship Id="rId7" Type="http://schemas.openxmlformats.org/officeDocument/2006/relationships/image" Target="../media/image98.wmf"/><Relationship Id="rId12" Type="http://schemas.openxmlformats.org/officeDocument/2006/relationships/image" Target="../media/image111.wmf"/><Relationship Id="rId2" Type="http://schemas.openxmlformats.org/officeDocument/2006/relationships/image" Target="../media/image107.wmf"/><Relationship Id="rId1" Type="http://schemas.openxmlformats.org/officeDocument/2006/relationships/image" Target="../media/image87.wmf"/><Relationship Id="rId6" Type="http://schemas.openxmlformats.org/officeDocument/2006/relationships/image" Target="../media/image97.wmf"/><Relationship Id="rId11" Type="http://schemas.openxmlformats.org/officeDocument/2006/relationships/image" Target="../media/image110.wmf"/><Relationship Id="rId5" Type="http://schemas.openxmlformats.org/officeDocument/2006/relationships/image" Target="../media/image96.wmf"/><Relationship Id="rId10" Type="http://schemas.openxmlformats.org/officeDocument/2006/relationships/image" Target="../media/image109.wmf"/><Relationship Id="rId4" Type="http://schemas.openxmlformats.org/officeDocument/2006/relationships/image" Target="../media/image95.wmf"/><Relationship Id="rId9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115.wmf"/><Relationship Id="rId3" Type="http://schemas.openxmlformats.org/officeDocument/2006/relationships/image" Target="../media/image113.wmf"/><Relationship Id="rId7" Type="http://schemas.openxmlformats.org/officeDocument/2006/relationships/image" Target="../media/image98.wmf"/><Relationship Id="rId12" Type="http://schemas.openxmlformats.org/officeDocument/2006/relationships/image" Target="../media/image111.wmf"/><Relationship Id="rId17" Type="http://schemas.openxmlformats.org/officeDocument/2006/relationships/image" Target="../media/image119.wmf"/><Relationship Id="rId2" Type="http://schemas.openxmlformats.org/officeDocument/2006/relationships/image" Target="../media/image107.wmf"/><Relationship Id="rId16" Type="http://schemas.openxmlformats.org/officeDocument/2006/relationships/image" Target="../media/image118.wmf"/><Relationship Id="rId1" Type="http://schemas.openxmlformats.org/officeDocument/2006/relationships/image" Target="../media/image87.wmf"/><Relationship Id="rId6" Type="http://schemas.openxmlformats.org/officeDocument/2006/relationships/image" Target="../media/image97.wmf"/><Relationship Id="rId11" Type="http://schemas.openxmlformats.org/officeDocument/2006/relationships/image" Target="../media/image110.wmf"/><Relationship Id="rId5" Type="http://schemas.openxmlformats.org/officeDocument/2006/relationships/image" Target="../media/image96.wmf"/><Relationship Id="rId15" Type="http://schemas.openxmlformats.org/officeDocument/2006/relationships/image" Target="../media/image117.wmf"/><Relationship Id="rId10" Type="http://schemas.openxmlformats.org/officeDocument/2006/relationships/image" Target="../media/image114.wmf"/><Relationship Id="rId4" Type="http://schemas.openxmlformats.org/officeDocument/2006/relationships/image" Target="../media/image95.wmf"/><Relationship Id="rId9" Type="http://schemas.openxmlformats.org/officeDocument/2006/relationships/image" Target="../media/image99.wmf"/><Relationship Id="rId14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22.wmf"/><Relationship Id="rId3" Type="http://schemas.openxmlformats.org/officeDocument/2006/relationships/image" Target="../media/image95.wmf"/><Relationship Id="rId7" Type="http://schemas.openxmlformats.org/officeDocument/2006/relationships/image" Target="../media/image91.wmf"/><Relationship Id="rId12" Type="http://schemas.openxmlformats.org/officeDocument/2006/relationships/image" Target="../media/image121.wmf"/><Relationship Id="rId2" Type="http://schemas.openxmlformats.org/officeDocument/2006/relationships/image" Target="../media/image107.wmf"/><Relationship Id="rId1" Type="http://schemas.openxmlformats.org/officeDocument/2006/relationships/image" Target="../media/image87.wmf"/><Relationship Id="rId6" Type="http://schemas.openxmlformats.org/officeDocument/2006/relationships/image" Target="../media/image98.wmf"/><Relationship Id="rId11" Type="http://schemas.openxmlformats.org/officeDocument/2006/relationships/image" Target="../media/image111.wmf"/><Relationship Id="rId5" Type="http://schemas.openxmlformats.org/officeDocument/2006/relationships/image" Target="../media/image97.wmf"/><Relationship Id="rId15" Type="http://schemas.openxmlformats.org/officeDocument/2006/relationships/image" Target="../media/image124.wmf"/><Relationship Id="rId10" Type="http://schemas.openxmlformats.org/officeDocument/2006/relationships/image" Target="../media/image110.wmf"/><Relationship Id="rId4" Type="http://schemas.openxmlformats.org/officeDocument/2006/relationships/image" Target="../media/image96.wmf"/><Relationship Id="rId9" Type="http://schemas.openxmlformats.org/officeDocument/2006/relationships/image" Target="../media/image120.wmf"/><Relationship Id="rId14" Type="http://schemas.openxmlformats.org/officeDocument/2006/relationships/image" Target="../media/image12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7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4.wmf"/><Relationship Id="rId18" Type="http://schemas.openxmlformats.org/officeDocument/2006/relationships/image" Target="../media/image159.wmf"/><Relationship Id="rId3" Type="http://schemas.openxmlformats.org/officeDocument/2006/relationships/image" Target="../media/image144.wmf"/><Relationship Id="rId21" Type="http://schemas.openxmlformats.org/officeDocument/2006/relationships/image" Target="../media/image162.wmf"/><Relationship Id="rId7" Type="http://schemas.openxmlformats.org/officeDocument/2006/relationships/image" Target="../media/image148.wmf"/><Relationship Id="rId12" Type="http://schemas.openxmlformats.org/officeDocument/2006/relationships/image" Target="../media/image153.wmf"/><Relationship Id="rId17" Type="http://schemas.openxmlformats.org/officeDocument/2006/relationships/image" Target="../media/image158.wmf"/><Relationship Id="rId2" Type="http://schemas.openxmlformats.org/officeDocument/2006/relationships/image" Target="../media/image143.wmf"/><Relationship Id="rId16" Type="http://schemas.openxmlformats.org/officeDocument/2006/relationships/image" Target="../media/image157.wmf"/><Relationship Id="rId20" Type="http://schemas.openxmlformats.org/officeDocument/2006/relationships/image" Target="../media/image161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52.wmf"/><Relationship Id="rId5" Type="http://schemas.openxmlformats.org/officeDocument/2006/relationships/image" Target="../media/image146.wmf"/><Relationship Id="rId15" Type="http://schemas.openxmlformats.org/officeDocument/2006/relationships/image" Target="../media/image156.wmf"/><Relationship Id="rId10" Type="http://schemas.openxmlformats.org/officeDocument/2006/relationships/image" Target="../media/image151.wmf"/><Relationship Id="rId19" Type="http://schemas.openxmlformats.org/officeDocument/2006/relationships/image" Target="../media/image160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5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38.wmf"/><Relationship Id="rId7" Type="http://schemas.openxmlformats.org/officeDocument/2006/relationships/image" Target="../media/image16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7" Type="http://schemas.openxmlformats.org/officeDocument/2006/relationships/image" Target="../media/image173.wmf"/><Relationship Id="rId2" Type="http://schemas.openxmlformats.org/officeDocument/2006/relationships/image" Target="../media/image165.wmf"/><Relationship Id="rId1" Type="http://schemas.openxmlformats.org/officeDocument/2006/relationships/image" Target="../media/image36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38.wmf"/><Relationship Id="rId7" Type="http://schemas.openxmlformats.org/officeDocument/2006/relationships/image" Target="../media/image174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73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7" Type="http://schemas.openxmlformats.org/officeDocument/2006/relationships/image" Target="../media/image195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6" Type="http://schemas.openxmlformats.org/officeDocument/2006/relationships/image" Target="../media/image194.wmf"/><Relationship Id="rId5" Type="http://schemas.openxmlformats.org/officeDocument/2006/relationships/image" Target="../media/image193.wmf"/><Relationship Id="rId4" Type="http://schemas.openxmlformats.org/officeDocument/2006/relationships/image" Target="../media/image19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98.wmf"/><Relationship Id="rId7" Type="http://schemas.openxmlformats.org/officeDocument/2006/relationships/image" Target="../media/image189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4.wmf"/><Relationship Id="rId7" Type="http://schemas.openxmlformats.org/officeDocument/2006/relationships/image" Target="../media/image190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189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2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0.wmf"/><Relationship Id="rId7" Type="http://schemas.openxmlformats.org/officeDocument/2006/relationships/image" Target="../media/image46.wmf"/><Relationship Id="rId2" Type="http://schemas.openxmlformats.org/officeDocument/2006/relationships/image" Target="../media/image39.wmf"/><Relationship Id="rId1" Type="http://schemas.openxmlformats.org/officeDocument/2006/relationships/image" Target="../media/image34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4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E8572F63-0BF9-448C-8445-9DEA9CA010CB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A4AA4BFD-30CE-4A47-A1F2-383535DF1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6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A7E9FB90-7550-4953-9539-83853BA52930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F2E2536F-FF99-4B81-8B5E-5C8D86DAC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A66D9-EA44-4E64-8E98-EF9323BAEA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536F-FF99-4B81-8B5E-5C8D86DAC7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536F-FF99-4B81-8B5E-5C8D86DAC74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L9-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L9-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50568" y="0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L9-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9416" y="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L7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533400" cy="365125"/>
          </a:xfrm>
        </p:spPr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9416" y="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L7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D6A6-9076-48EB-87FE-558AE3195571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18E8-3062-4C1F-9BE5-AAC650151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L10-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0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4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4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7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102.bin"/><Relationship Id="rId21" Type="http://schemas.openxmlformats.org/officeDocument/2006/relationships/oleObject" Target="../embeddings/oleObject111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109.bin"/><Relationship Id="rId25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06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04.wmf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110.bin"/><Relationship Id="rId31" Type="http://schemas.openxmlformats.org/officeDocument/2006/relationships/oleObject" Target="../embeddings/oleObject116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98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10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91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117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110.wmf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12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97.wmf"/><Relationship Id="rId22" Type="http://schemas.openxmlformats.org/officeDocument/2006/relationships/image" Target="../media/image109.wmf"/><Relationship Id="rId27" Type="http://schemas.openxmlformats.org/officeDocument/2006/relationships/oleObject" Target="../embeddings/oleObject1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91.wmf"/><Relationship Id="rId26" Type="http://schemas.openxmlformats.org/officeDocument/2006/relationships/image" Target="../media/image111.wmf"/><Relationship Id="rId3" Type="http://schemas.openxmlformats.org/officeDocument/2006/relationships/oleObject" Target="../embeddings/oleObject130.bin"/><Relationship Id="rId21" Type="http://schemas.openxmlformats.org/officeDocument/2006/relationships/oleObject" Target="../embeddings/oleObject139.bin"/><Relationship Id="rId34" Type="http://schemas.openxmlformats.org/officeDocument/2006/relationships/image" Target="../media/image118.wmf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37.bin"/><Relationship Id="rId25" Type="http://schemas.openxmlformats.org/officeDocument/2006/relationships/oleObject" Target="../embeddings/oleObject141.bin"/><Relationship Id="rId3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99.wmf"/><Relationship Id="rId29" Type="http://schemas.openxmlformats.org/officeDocument/2006/relationships/oleObject" Target="../embeddings/oleObject143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34.bin"/><Relationship Id="rId24" Type="http://schemas.openxmlformats.org/officeDocument/2006/relationships/image" Target="../media/image110.wmf"/><Relationship Id="rId32" Type="http://schemas.openxmlformats.org/officeDocument/2006/relationships/image" Target="../media/image117.wmf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23" Type="http://schemas.openxmlformats.org/officeDocument/2006/relationships/oleObject" Target="../embeddings/oleObject140.bin"/><Relationship Id="rId28" Type="http://schemas.openxmlformats.org/officeDocument/2006/relationships/image" Target="../media/image115.wmf"/><Relationship Id="rId36" Type="http://schemas.openxmlformats.org/officeDocument/2006/relationships/image" Target="../media/image119.wmf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38.bin"/><Relationship Id="rId31" Type="http://schemas.openxmlformats.org/officeDocument/2006/relationships/oleObject" Target="../embeddings/oleObject144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97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142.bin"/><Relationship Id="rId30" Type="http://schemas.openxmlformats.org/officeDocument/2006/relationships/image" Target="../media/image116.wmf"/><Relationship Id="rId35" Type="http://schemas.openxmlformats.org/officeDocument/2006/relationships/oleObject" Target="../embeddings/oleObject146.bin"/><Relationship Id="rId8" Type="http://schemas.openxmlformats.org/officeDocument/2006/relationships/image" Target="../media/image1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99.wmf"/><Relationship Id="rId26" Type="http://schemas.openxmlformats.org/officeDocument/2006/relationships/image" Target="../media/image121.wmf"/><Relationship Id="rId3" Type="http://schemas.openxmlformats.org/officeDocument/2006/relationships/oleObject" Target="../embeddings/oleObject147.bin"/><Relationship Id="rId21" Type="http://schemas.openxmlformats.org/officeDocument/2006/relationships/oleObject" Target="../embeddings/oleObject156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154.bin"/><Relationship Id="rId25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160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51.bin"/><Relationship Id="rId24" Type="http://schemas.openxmlformats.org/officeDocument/2006/relationships/image" Target="../media/image111.wmf"/><Relationship Id="rId32" Type="http://schemas.openxmlformats.org/officeDocument/2006/relationships/image" Target="../media/image124.wmf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23" Type="http://schemas.openxmlformats.org/officeDocument/2006/relationships/oleObject" Target="../embeddings/oleObject157.bin"/><Relationship Id="rId28" Type="http://schemas.openxmlformats.org/officeDocument/2006/relationships/image" Target="../media/image122.wmf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155.bin"/><Relationship Id="rId31" Type="http://schemas.openxmlformats.org/officeDocument/2006/relationships/oleObject" Target="../embeddings/oleObject161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98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159.bin"/><Relationship Id="rId30" Type="http://schemas.openxmlformats.org/officeDocument/2006/relationships/image" Target="../media/image12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67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oleObject" Target="../embeddings/oleObject162.bin"/><Relationship Id="rId21" Type="http://schemas.openxmlformats.org/officeDocument/2006/relationships/oleObject" Target="../embeddings/oleObject171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69.bin"/><Relationship Id="rId25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66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23" Type="http://schemas.openxmlformats.org/officeDocument/2006/relationships/oleObject" Target="../embeddings/oleObject172.bin"/><Relationship Id="rId28" Type="http://schemas.openxmlformats.org/officeDocument/2006/relationships/image" Target="../media/image137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70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7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78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4.bin"/><Relationship Id="rId18" Type="http://schemas.openxmlformats.org/officeDocument/2006/relationships/image" Target="../media/image149.wmf"/><Relationship Id="rId26" Type="http://schemas.openxmlformats.org/officeDocument/2006/relationships/image" Target="../media/image153.wmf"/><Relationship Id="rId39" Type="http://schemas.openxmlformats.org/officeDocument/2006/relationships/oleObject" Target="../embeddings/oleObject197.bin"/><Relationship Id="rId21" Type="http://schemas.openxmlformats.org/officeDocument/2006/relationships/oleObject" Target="../embeddings/oleObject188.bin"/><Relationship Id="rId34" Type="http://schemas.openxmlformats.org/officeDocument/2006/relationships/image" Target="../media/image157.wmf"/><Relationship Id="rId42" Type="http://schemas.openxmlformats.org/officeDocument/2006/relationships/image" Target="../media/image161.wmf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29" Type="http://schemas.openxmlformats.org/officeDocument/2006/relationships/oleObject" Target="../embeddings/oleObject192.bin"/><Relationship Id="rId41" Type="http://schemas.openxmlformats.org/officeDocument/2006/relationships/oleObject" Target="../embeddings/oleObject198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83.bin"/><Relationship Id="rId24" Type="http://schemas.openxmlformats.org/officeDocument/2006/relationships/image" Target="../media/image152.wmf"/><Relationship Id="rId32" Type="http://schemas.openxmlformats.org/officeDocument/2006/relationships/image" Target="../media/image156.wmf"/><Relationship Id="rId37" Type="http://schemas.openxmlformats.org/officeDocument/2006/relationships/oleObject" Target="../embeddings/oleObject196.bin"/><Relationship Id="rId40" Type="http://schemas.openxmlformats.org/officeDocument/2006/relationships/image" Target="../media/image160.wmf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5.bin"/><Relationship Id="rId23" Type="http://schemas.openxmlformats.org/officeDocument/2006/relationships/oleObject" Target="../embeddings/oleObject189.bin"/><Relationship Id="rId28" Type="http://schemas.openxmlformats.org/officeDocument/2006/relationships/image" Target="../media/image154.wmf"/><Relationship Id="rId36" Type="http://schemas.openxmlformats.org/officeDocument/2006/relationships/image" Target="../media/image158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187.bin"/><Relationship Id="rId31" Type="http://schemas.openxmlformats.org/officeDocument/2006/relationships/oleObject" Target="../embeddings/oleObject193.bin"/><Relationship Id="rId44" Type="http://schemas.openxmlformats.org/officeDocument/2006/relationships/image" Target="../media/image162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Relationship Id="rId27" Type="http://schemas.openxmlformats.org/officeDocument/2006/relationships/oleObject" Target="../embeddings/oleObject191.bin"/><Relationship Id="rId30" Type="http://schemas.openxmlformats.org/officeDocument/2006/relationships/image" Target="../media/image155.wmf"/><Relationship Id="rId35" Type="http://schemas.openxmlformats.org/officeDocument/2006/relationships/oleObject" Target="../embeddings/oleObject195.bin"/><Relationship Id="rId43" Type="http://schemas.openxmlformats.org/officeDocument/2006/relationships/oleObject" Target="../embeddings/oleObject199.bin"/><Relationship Id="rId8" Type="http://schemas.openxmlformats.org/officeDocument/2006/relationships/image" Target="../media/image144.wmf"/><Relationship Id="rId3" Type="http://schemas.openxmlformats.org/officeDocument/2006/relationships/oleObject" Target="../embeddings/oleObject179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86.bin"/><Relationship Id="rId25" Type="http://schemas.openxmlformats.org/officeDocument/2006/relationships/oleObject" Target="../embeddings/oleObject190.bin"/><Relationship Id="rId33" Type="http://schemas.openxmlformats.org/officeDocument/2006/relationships/oleObject" Target="../embeddings/oleObject194.bin"/><Relationship Id="rId38" Type="http://schemas.openxmlformats.org/officeDocument/2006/relationships/image" Target="../media/image15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1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20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169.wmf"/><Relationship Id="rId3" Type="http://schemas.openxmlformats.org/officeDocument/2006/relationships/oleObject" Target="../embeddings/oleObject202.bin"/><Relationship Id="rId7" Type="http://schemas.openxmlformats.org/officeDocument/2006/relationships/oleObject" Target="../embeddings/oleObject204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8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06.bin"/><Relationship Id="rId5" Type="http://schemas.openxmlformats.org/officeDocument/2006/relationships/oleObject" Target="../embeddings/oleObject203.bin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165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6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17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5" Type="http://schemas.openxmlformats.org/officeDocument/2006/relationships/oleObject" Target="../embeddings/oleObject216.bin"/><Relationship Id="rId10" Type="http://schemas.openxmlformats.org/officeDocument/2006/relationships/image" Target="../media/image170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17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22.bin"/><Relationship Id="rId18" Type="http://schemas.openxmlformats.org/officeDocument/2006/relationships/image" Target="../media/image175.wmf"/><Relationship Id="rId3" Type="http://schemas.openxmlformats.org/officeDocument/2006/relationships/oleObject" Target="../embeddings/oleObject217.bin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2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5" Type="http://schemas.openxmlformats.org/officeDocument/2006/relationships/oleObject" Target="../embeddings/oleObject223.bin"/><Relationship Id="rId10" Type="http://schemas.openxmlformats.org/officeDocument/2006/relationships/image" Target="../media/image165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0.bin"/><Relationship Id="rId14" Type="http://schemas.openxmlformats.org/officeDocument/2006/relationships/image" Target="../media/image17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183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180.wmf"/><Relationship Id="rId17" Type="http://schemas.openxmlformats.org/officeDocument/2006/relationships/oleObject" Target="../embeddings/oleObject23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2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5" Type="http://schemas.openxmlformats.org/officeDocument/2006/relationships/oleObject" Target="../embeddings/oleObject231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8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18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3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243.bin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19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242.bin"/><Relationship Id="rId5" Type="http://schemas.openxmlformats.org/officeDocument/2006/relationships/oleObject" Target="../embeddings/oleObject239.bin"/><Relationship Id="rId15" Type="http://schemas.openxmlformats.org/officeDocument/2006/relationships/oleObject" Target="../embeddings/oleObject244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241.bin"/><Relationship Id="rId14" Type="http://schemas.openxmlformats.org/officeDocument/2006/relationships/image" Target="../media/image19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250.bin"/><Relationship Id="rId18" Type="http://schemas.openxmlformats.org/officeDocument/2006/relationships/image" Target="../media/image190.wmf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25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6.bin"/><Relationship Id="rId15" Type="http://schemas.openxmlformats.org/officeDocument/2006/relationships/oleObject" Target="../embeddings/oleObject251.bin"/><Relationship Id="rId10" Type="http://schemas.openxmlformats.org/officeDocument/2006/relationships/image" Target="../media/image199.wmf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2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207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206.wmf"/><Relationship Id="rId17" Type="http://schemas.openxmlformats.org/officeDocument/2006/relationships/oleObject" Target="../embeddings/oleObject26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0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03.wmf"/><Relationship Id="rId11" Type="http://schemas.openxmlformats.org/officeDocument/2006/relationships/oleObject" Target="../embeddings/oleObject257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10" Type="http://schemas.openxmlformats.org/officeDocument/2006/relationships/image" Target="../media/image205.wmf"/><Relationship Id="rId4" Type="http://schemas.openxmlformats.org/officeDocument/2006/relationships/image" Target="../media/image202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18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266.bin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0" Type="http://schemas.openxmlformats.org/officeDocument/2006/relationships/image" Target="../media/image211.wmf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19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4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TW" dirty="0" smtClean="0">
                <a:solidFill>
                  <a:schemeClr val="tx1"/>
                </a:solidFill>
              </a:rPr>
              <a:t>Review: Multiple </a:t>
            </a:r>
            <a:r>
              <a:rPr lang="en-GB" altLang="zh-TW" dirty="0" err="1" smtClean="0">
                <a:solidFill>
                  <a:schemeClr val="tx1"/>
                </a:solidFill>
              </a:rPr>
              <a:t>Rxns</a:t>
            </a:r>
            <a:r>
              <a:rPr lang="en-GB" altLang="zh-TW" dirty="0" smtClean="0">
                <a:solidFill>
                  <a:schemeClr val="tx1"/>
                </a:solidFill>
              </a:rPr>
              <a:t> &amp; Selectivity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583225" y="1011620"/>
            <a:ext cx="2236177" cy="509589"/>
            <a:chOff x="584" y="1561"/>
            <a:chExt cx="1526" cy="321"/>
          </a:xfrm>
        </p:grpSpPr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622" y="1561"/>
              <a:ext cx="1488" cy="321"/>
              <a:chOff x="622" y="1556"/>
              <a:chExt cx="1488" cy="321"/>
            </a:xfrm>
          </p:grpSpPr>
          <p:sp>
            <p:nvSpPr>
              <p:cNvPr id="1069" name="Text Box 33"/>
              <p:cNvSpPr txBox="1">
                <a:spLocks noChangeArrowheads="1"/>
              </p:cNvSpPr>
              <p:nvPr/>
            </p:nvSpPr>
            <p:spPr bwMode="auto">
              <a:xfrm>
                <a:off x="622" y="1643"/>
                <a:ext cx="2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/>
                  <a:t>A</a:t>
                </a:r>
              </a:p>
            </p:txBody>
          </p:sp>
          <p:sp>
            <p:nvSpPr>
              <p:cNvPr id="1070" name="Text Box 34"/>
              <p:cNvSpPr txBox="1">
                <a:spLocks noChangeArrowheads="1"/>
              </p:cNvSpPr>
              <p:nvPr/>
            </p:nvSpPr>
            <p:spPr bwMode="auto">
              <a:xfrm>
                <a:off x="1237" y="1644"/>
                <a:ext cx="2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/>
                  <a:t>B</a:t>
                </a:r>
              </a:p>
            </p:txBody>
          </p:sp>
          <p:sp>
            <p:nvSpPr>
              <p:cNvPr id="1071" name="Text Box 35"/>
              <p:cNvSpPr txBox="1">
                <a:spLocks noChangeArrowheads="1"/>
              </p:cNvSpPr>
              <p:nvPr/>
            </p:nvSpPr>
            <p:spPr bwMode="auto">
              <a:xfrm>
                <a:off x="1870" y="1643"/>
                <a:ext cx="24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dirty="0"/>
                  <a:t>C</a:t>
                </a:r>
              </a:p>
            </p:txBody>
          </p:sp>
          <p:sp>
            <p:nvSpPr>
              <p:cNvPr id="1072" name="Line 36"/>
              <p:cNvSpPr>
                <a:spLocks noChangeShapeType="1"/>
              </p:cNvSpPr>
              <p:nvPr/>
            </p:nvSpPr>
            <p:spPr bwMode="auto">
              <a:xfrm>
                <a:off x="857" y="1769"/>
                <a:ext cx="35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37"/>
              <p:cNvSpPr>
                <a:spLocks noChangeShapeType="1"/>
              </p:cNvSpPr>
              <p:nvPr/>
            </p:nvSpPr>
            <p:spPr bwMode="auto">
              <a:xfrm>
                <a:off x="1489" y="1769"/>
                <a:ext cx="35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Text Box 38"/>
              <p:cNvSpPr txBox="1">
                <a:spLocks noChangeArrowheads="1"/>
              </p:cNvSpPr>
              <p:nvPr/>
            </p:nvSpPr>
            <p:spPr bwMode="auto">
              <a:xfrm>
                <a:off x="901" y="1556"/>
                <a:ext cx="2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i="1" dirty="0"/>
                  <a:t>k</a:t>
                </a:r>
                <a:r>
                  <a:rPr kumimoji="1" lang="en-GB" altLang="zh-TW" i="1" baseline="-25000" dirty="0"/>
                  <a:t>1</a:t>
                </a:r>
                <a:endParaRPr kumimoji="1" lang="en-GB" altLang="zh-TW" i="1" dirty="0"/>
              </a:p>
            </p:txBody>
          </p:sp>
          <p:sp>
            <p:nvSpPr>
              <p:cNvPr id="1075" name="Text Box 39"/>
              <p:cNvSpPr txBox="1">
                <a:spLocks noChangeArrowheads="1"/>
              </p:cNvSpPr>
              <p:nvPr/>
            </p:nvSpPr>
            <p:spPr bwMode="auto">
              <a:xfrm>
                <a:off x="1527" y="1558"/>
                <a:ext cx="2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i="1"/>
                  <a:t>k</a:t>
                </a:r>
                <a:r>
                  <a:rPr kumimoji="1" lang="en-GB" altLang="zh-TW" i="1" baseline="-25000"/>
                  <a:t>2</a:t>
                </a:r>
                <a:endParaRPr kumimoji="1" lang="en-GB" altLang="zh-TW" i="1"/>
              </a:p>
            </p:txBody>
          </p:sp>
        </p:grpSp>
        <p:sp>
          <p:nvSpPr>
            <p:cNvPr id="1068" name="Rectangle 66"/>
            <p:cNvSpPr>
              <a:spLocks noChangeArrowheads="1"/>
            </p:cNvSpPr>
            <p:nvPr/>
          </p:nvSpPr>
          <p:spPr bwMode="auto">
            <a:xfrm>
              <a:off x="584" y="1569"/>
              <a:ext cx="1520" cy="30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1096517" y="1330325"/>
            <a:ext cx="1875283" cy="1336675"/>
            <a:chOff x="584" y="2640"/>
            <a:chExt cx="1134" cy="842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34" y="2640"/>
              <a:ext cx="1055" cy="842"/>
              <a:chOff x="1933" y="2736"/>
              <a:chExt cx="1055" cy="842"/>
            </a:xfrm>
          </p:grpSpPr>
          <p:sp>
            <p:nvSpPr>
              <p:cNvPr id="1060" name="Text Box 15"/>
              <p:cNvSpPr txBox="1">
                <a:spLocks noChangeArrowheads="1"/>
              </p:cNvSpPr>
              <p:nvPr/>
            </p:nvSpPr>
            <p:spPr bwMode="auto">
              <a:xfrm>
                <a:off x="1933" y="2965"/>
                <a:ext cx="2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 dirty="0"/>
                  <a:t>A</a:t>
                </a:r>
              </a:p>
            </p:txBody>
          </p:sp>
          <p:sp>
            <p:nvSpPr>
              <p:cNvPr id="1061" name="Text Box 16"/>
              <p:cNvSpPr txBox="1">
                <a:spLocks noChangeArrowheads="1"/>
              </p:cNvSpPr>
              <p:nvPr/>
            </p:nvSpPr>
            <p:spPr bwMode="auto">
              <a:xfrm>
                <a:off x="2735" y="3326"/>
                <a:ext cx="25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/>
                  <a:t>C</a:t>
                </a:r>
              </a:p>
            </p:txBody>
          </p:sp>
          <p:sp>
            <p:nvSpPr>
              <p:cNvPr id="1062" name="Text Box 17"/>
              <p:cNvSpPr txBox="1">
                <a:spLocks noChangeArrowheads="1"/>
              </p:cNvSpPr>
              <p:nvPr/>
            </p:nvSpPr>
            <p:spPr bwMode="auto">
              <a:xfrm>
                <a:off x="2738" y="2736"/>
                <a:ext cx="2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 dirty="0"/>
                  <a:t>B</a:t>
                </a:r>
              </a:p>
            </p:txBody>
          </p:sp>
          <p:sp>
            <p:nvSpPr>
              <p:cNvPr id="1063" name="Line 18"/>
              <p:cNvSpPr>
                <a:spLocks noChangeShapeType="1"/>
              </p:cNvSpPr>
              <p:nvPr/>
            </p:nvSpPr>
            <p:spPr bwMode="auto">
              <a:xfrm flipV="1">
                <a:off x="2143" y="2876"/>
                <a:ext cx="592" cy="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19"/>
              <p:cNvSpPr>
                <a:spLocks noChangeShapeType="1"/>
              </p:cNvSpPr>
              <p:nvPr/>
            </p:nvSpPr>
            <p:spPr bwMode="auto">
              <a:xfrm>
                <a:off x="2135" y="3211"/>
                <a:ext cx="592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Text Box 20"/>
              <p:cNvSpPr txBox="1">
                <a:spLocks noChangeArrowheads="1"/>
              </p:cNvSpPr>
              <p:nvPr/>
            </p:nvSpPr>
            <p:spPr bwMode="auto">
              <a:xfrm>
                <a:off x="2268" y="3272"/>
                <a:ext cx="27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 i="1" dirty="0"/>
                  <a:t>k</a:t>
                </a:r>
                <a:r>
                  <a:rPr kumimoji="1" lang="en-GB" altLang="zh-TW" sz="2000" i="1" baseline="-25000" dirty="0"/>
                  <a:t>2</a:t>
                </a:r>
                <a:endParaRPr kumimoji="1" lang="en-GB" altLang="zh-TW" sz="2000" i="1" dirty="0"/>
              </a:p>
            </p:txBody>
          </p:sp>
          <p:sp>
            <p:nvSpPr>
              <p:cNvPr id="1066" name="Text Box 21"/>
              <p:cNvSpPr txBox="1">
                <a:spLocks noChangeArrowheads="1"/>
              </p:cNvSpPr>
              <p:nvPr/>
            </p:nvSpPr>
            <p:spPr bwMode="auto">
              <a:xfrm>
                <a:off x="2206" y="2784"/>
                <a:ext cx="27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 i="1" dirty="0"/>
                  <a:t>k</a:t>
                </a:r>
                <a:r>
                  <a:rPr kumimoji="1" lang="en-GB" altLang="zh-TW" sz="2000" i="1" baseline="-25000" dirty="0"/>
                  <a:t>1</a:t>
                </a:r>
                <a:endParaRPr kumimoji="1" lang="en-GB" altLang="zh-TW" sz="2000" i="1" dirty="0"/>
              </a:p>
            </p:txBody>
          </p:sp>
        </p:grpSp>
        <p:sp>
          <p:nvSpPr>
            <p:cNvPr id="1051" name="Rectangle 68"/>
            <p:cNvSpPr>
              <a:spLocks noChangeArrowheads="1"/>
            </p:cNvSpPr>
            <p:nvPr/>
          </p:nvSpPr>
          <p:spPr bwMode="auto">
            <a:xfrm>
              <a:off x="584" y="2640"/>
              <a:ext cx="1134" cy="8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33405" y="110884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2) Series </a:t>
            </a:r>
            <a:r>
              <a:rPr lang="en-US" sz="2000" dirty="0" err="1" smtClean="0"/>
              <a:t>rxns</a:t>
            </a:r>
            <a:endParaRPr lang="en-US" sz="2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733405" y="2033040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3) Complex </a:t>
            </a:r>
            <a:r>
              <a:rPr lang="en-US" sz="2000" dirty="0" err="1" smtClean="0"/>
              <a:t>rxns</a:t>
            </a:r>
            <a:endParaRPr lang="en-US" sz="20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04800" y="914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/>
            <a:r>
              <a:rPr lang="en-US" sz="2000" dirty="0" smtClean="0"/>
              <a:t>1) Parallel / competing </a:t>
            </a:r>
            <a:r>
              <a:rPr lang="en-US" sz="2000" dirty="0" err="1" smtClean="0"/>
              <a:t>rxns</a:t>
            </a:r>
            <a:endParaRPr lang="en-US" sz="2000" dirty="0" smtClean="0"/>
          </a:p>
        </p:txBody>
      </p:sp>
      <p:grpSp>
        <p:nvGrpSpPr>
          <p:cNvPr id="78" name="Group 77"/>
          <p:cNvGrpSpPr/>
          <p:nvPr/>
        </p:nvGrpSpPr>
        <p:grpSpPr>
          <a:xfrm>
            <a:off x="4319355" y="1187670"/>
            <a:ext cx="2528135" cy="663622"/>
            <a:chOff x="4319355" y="1187670"/>
            <a:chExt cx="2528135" cy="663622"/>
          </a:xfrm>
        </p:grpSpPr>
        <p:sp>
          <p:nvSpPr>
            <p:cNvPr id="1078" name="Text Box 54"/>
            <p:cNvSpPr txBox="1">
              <a:spLocks noChangeArrowheads="1"/>
            </p:cNvSpPr>
            <p:nvPr/>
          </p:nvSpPr>
          <p:spPr bwMode="auto">
            <a:xfrm>
              <a:off x="4319355" y="1481960"/>
              <a:ext cx="22413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kumimoji="1" lang="en-GB" altLang="zh-TW" dirty="0" smtClean="0">
                  <a:solidFill>
                    <a:srgbClr val="7030A0"/>
                  </a:solidFill>
                </a:rPr>
                <a:t>Desired </a:t>
              </a:r>
              <a:r>
                <a:rPr kumimoji="1" lang="en-GB" altLang="zh-TW" dirty="0">
                  <a:solidFill>
                    <a:srgbClr val="7030A0"/>
                  </a:solidFill>
                </a:rPr>
                <a:t>product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573170" y="1187670"/>
              <a:ext cx="274320" cy="27432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6260490" y="1447800"/>
              <a:ext cx="387830" cy="20758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2"/>
          <p:cNvGrpSpPr/>
          <p:nvPr/>
        </p:nvGrpSpPr>
        <p:grpSpPr>
          <a:xfrm>
            <a:off x="6071955" y="1931280"/>
            <a:ext cx="2919645" cy="520980"/>
            <a:chOff x="3048000" y="5441730"/>
            <a:chExt cx="2919645" cy="520980"/>
          </a:xfrm>
        </p:grpSpPr>
        <p:sp>
          <p:nvSpPr>
            <p:cNvPr id="54" name="TextBox 53"/>
            <p:cNvSpPr txBox="1"/>
            <p:nvPr/>
          </p:nvSpPr>
          <p:spPr>
            <a:xfrm>
              <a:off x="3048000" y="5562600"/>
              <a:ext cx="2919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A+B</a:t>
              </a:r>
              <a:r>
                <a:rPr lang="en-US" sz="2000" dirty="0">
                  <a:ea typeface="Meiryo"/>
                </a:rPr>
                <a:t> </a:t>
              </a:r>
              <a:r>
                <a:rPr lang="en-US" sz="2000" dirty="0" smtClean="0">
                  <a:ea typeface="Meiryo"/>
                </a:rPr>
                <a:t>     C+D   A+C      E</a:t>
              </a:r>
              <a:endParaRPr lang="en-US" sz="2000" dirty="0" smtClean="0"/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3613794" y="5441730"/>
              <a:ext cx="416893" cy="369889"/>
              <a:chOff x="3613794" y="5441730"/>
              <a:chExt cx="416893" cy="369889"/>
            </a:xfrm>
          </p:grpSpPr>
          <p:sp>
            <p:nvSpPr>
              <p:cNvPr id="56" name="Text Box 59"/>
              <p:cNvSpPr txBox="1">
                <a:spLocks noChangeArrowheads="1"/>
              </p:cNvSpPr>
              <p:nvPr/>
            </p:nvSpPr>
            <p:spPr bwMode="auto">
              <a:xfrm>
                <a:off x="3613794" y="5441730"/>
                <a:ext cx="385396" cy="369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i="1" dirty="0"/>
                  <a:t>k</a:t>
                </a:r>
                <a:r>
                  <a:rPr kumimoji="1" lang="en-GB" altLang="zh-TW" i="1" baseline="-25000" dirty="0"/>
                  <a:t>1</a:t>
                </a:r>
                <a:endParaRPr kumimoji="1" lang="en-GB" altLang="zh-TW" i="1" dirty="0"/>
              </a:p>
            </p:txBody>
          </p:sp>
          <p:sp>
            <p:nvSpPr>
              <p:cNvPr id="55" name="Line 58"/>
              <p:cNvSpPr>
                <a:spLocks noChangeShapeType="1"/>
              </p:cNvSpPr>
              <p:nvPr/>
            </p:nvSpPr>
            <p:spPr bwMode="auto">
              <a:xfrm>
                <a:off x="3664927" y="5779868"/>
                <a:ext cx="36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8"/>
            <p:cNvGrpSpPr/>
            <p:nvPr/>
          </p:nvGrpSpPr>
          <p:grpSpPr>
            <a:xfrm>
              <a:off x="5253437" y="5441730"/>
              <a:ext cx="385363" cy="369332"/>
              <a:chOff x="5428957" y="5441730"/>
              <a:chExt cx="385363" cy="369332"/>
            </a:xfrm>
          </p:grpSpPr>
          <p:sp>
            <p:nvSpPr>
              <p:cNvPr id="58" name="Text Box 59"/>
              <p:cNvSpPr txBox="1">
                <a:spLocks noChangeArrowheads="1"/>
              </p:cNvSpPr>
              <p:nvPr/>
            </p:nvSpPr>
            <p:spPr bwMode="auto">
              <a:xfrm>
                <a:off x="5428957" y="5441730"/>
                <a:ext cx="3850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i="1" dirty="0" smtClean="0"/>
                  <a:t>k</a:t>
                </a:r>
                <a:r>
                  <a:rPr kumimoji="1" lang="en-GB" altLang="zh-TW" i="1" baseline="-25000" dirty="0" smtClean="0"/>
                  <a:t>2</a:t>
                </a:r>
                <a:endParaRPr kumimoji="1" lang="en-GB" altLang="zh-TW" i="1" dirty="0"/>
              </a:p>
            </p:txBody>
          </p:sp>
          <p:sp>
            <p:nvSpPr>
              <p:cNvPr id="57" name="Line 58"/>
              <p:cNvSpPr>
                <a:spLocks noChangeShapeType="1"/>
              </p:cNvSpPr>
              <p:nvPr/>
            </p:nvSpPr>
            <p:spPr bwMode="auto">
              <a:xfrm>
                <a:off x="5448560" y="5779868"/>
                <a:ext cx="365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6080760" y="1981200"/>
            <a:ext cx="2834640" cy="533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7"/>
          <p:cNvGrpSpPr/>
          <p:nvPr/>
        </p:nvGrpSpPr>
        <p:grpSpPr>
          <a:xfrm>
            <a:off x="112189" y="2743200"/>
            <a:ext cx="9059736" cy="3414223"/>
            <a:chOff x="112189" y="2743200"/>
            <a:chExt cx="9059736" cy="3414223"/>
          </a:xfrm>
        </p:grpSpPr>
        <p:graphicFrame>
          <p:nvGraphicFramePr>
            <p:cNvPr id="6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1135636"/>
                </p:ext>
              </p:extLst>
            </p:nvPr>
          </p:nvGraphicFramePr>
          <p:xfrm>
            <a:off x="112189" y="5273182"/>
            <a:ext cx="56467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0" name="Equation" r:id="rId3" imgW="6032500" imgH="698500" progId="">
                    <p:embed/>
                  </p:oleObj>
                </mc:Choice>
                <mc:Fallback>
                  <p:oleObj name="Equation" r:id="rId3" imgW="6032500" imgH="698500" progId="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89" y="5273182"/>
                          <a:ext cx="5646737" cy="704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391145"/>
                </p:ext>
              </p:extLst>
            </p:nvPr>
          </p:nvGraphicFramePr>
          <p:xfrm>
            <a:off x="220663" y="4434982"/>
            <a:ext cx="4860925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1" name="Equation" r:id="rId5" imgW="5194300" imgH="698500" progId="">
                    <p:embed/>
                  </p:oleObj>
                </mc:Choice>
                <mc:Fallback>
                  <p:oleObj name="Equation" r:id="rId5" imgW="5194300" imgH="698500" progId="">
                    <p:embed/>
                    <p:pic>
                      <p:nvPicPr>
                        <p:cNvPr id="0" name="Picture 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63" y="4434982"/>
                          <a:ext cx="4860925" cy="704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42"/>
            <p:cNvSpPr txBox="1">
              <a:spLocks noChangeArrowheads="1"/>
            </p:cNvSpPr>
            <p:nvPr/>
          </p:nvSpPr>
          <p:spPr bwMode="auto">
            <a:xfrm>
              <a:off x="220663" y="2743200"/>
              <a:ext cx="40641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GB" altLang="zh-TW" sz="2000" i="1" u="sng" dirty="0" smtClean="0">
                  <a:solidFill>
                    <a:srgbClr val="7030A0"/>
                  </a:solidFill>
                </a:rPr>
                <a:t>instantaneous </a:t>
              </a:r>
              <a:r>
                <a:rPr kumimoji="1" lang="en-GB" altLang="zh-TW" sz="2000" i="1" u="sng" dirty="0">
                  <a:solidFill>
                    <a:srgbClr val="7030A0"/>
                  </a:solidFill>
                </a:rPr>
                <a:t>rate </a:t>
              </a:r>
              <a:r>
                <a:rPr kumimoji="1" lang="en-GB" altLang="zh-TW" sz="2000" i="1" u="sng" dirty="0" smtClean="0">
                  <a:solidFill>
                    <a:srgbClr val="7030A0"/>
                  </a:solidFill>
                </a:rPr>
                <a:t>selectivity</a:t>
              </a:r>
              <a:r>
                <a:rPr kumimoji="1" lang="en-GB" altLang="zh-TW" sz="2000" i="1" dirty="0" smtClean="0">
                  <a:solidFill>
                    <a:srgbClr val="7030A0"/>
                  </a:solidFill>
                </a:rPr>
                <a:t>, S</a:t>
              </a:r>
              <a:r>
                <a:rPr kumimoji="1" lang="en-GB" altLang="zh-TW" sz="2000" i="1" baseline="-25000" dirty="0" smtClean="0">
                  <a:solidFill>
                    <a:srgbClr val="7030A0"/>
                  </a:solidFill>
                </a:rPr>
                <a:t>D/U</a:t>
              </a:r>
              <a:endParaRPr kumimoji="1" lang="en-GB" altLang="zh-TW" sz="2000" dirty="0">
                <a:solidFill>
                  <a:srgbClr val="7030A0"/>
                </a:solidFill>
              </a:endParaRPr>
            </a:p>
          </p:txBody>
        </p:sp>
        <p:graphicFrame>
          <p:nvGraphicFramePr>
            <p:cNvPr id="5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6367530"/>
                </p:ext>
              </p:extLst>
            </p:nvPr>
          </p:nvGraphicFramePr>
          <p:xfrm>
            <a:off x="220663" y="3200400"/>
            <a:ext cx="3554413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2" name="Equation" r:id="rId7" imgW="3797300" imgH="698500" progId="">
                    <p:embed/>
                  </p:oleObj>
                </mc:Choice>
                <mc:Fallback>
                  <p:oleObj name="Equation" r:id="rId7" imgW="3797300" imgH="698500" progId="">
                    <p:embed/>
                    <p:pic>
                      <p:nvPicPr>
                        <p:cNvPr id="0" name="Picture 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63" y="3200400"/>
                          <a:ext cx="3554413" cy="704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72"/>
            <p:cNvGrpSpPr/>
            <p:nvPr/>
          </p:nvGrpSpPr>
          <p:grpSpPr>
            <a:xfrm>
              <a:off x="220663" y="3962400"/>
              <a:ext cx="3130933" cy="406400"/>
              <a:chOff x="145667" y="1854200"/>
              <a:chExt cx="3130933" cy="406400"/>
            </a:xfrm>
          </p:grpSpPr>
          <p:sp>
            <p:nvSpPr>
              <p:cNvPr id="74" name="Text Box 42"/>
              <p:cNvSpPr txBox="1">
                <a:spLocks noChangeArrowheads="1"/>
              </p:cNvSpPr>
              <p:nvPr/>
            </p:nvSpPr>
            <p:spPr bwMode="auto">
              <a:xfrm>
                <a:off x="145667" y="1854200"/>
                <a:ext cx="275767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GB" altLang="zh-TW" sz="2000" i="1" u="sng" dirty="0" smtClean="0">
                    <a:solidFill>
                      <a:srgbClr val="7030A0"/>
                    </a:solidFill>
                  </a:rPr>
                  <a:t>overall </a:t>
                </a:r>
                <a:r>
                  <a:rPr kumimoji="1" lang="en-GB" altLang="zh-TW" sz="2000" i="1" u="sng" dirty="0">
                    <a:solidFill>
                      <a:srgbClr val="7030A0"/>
                    </a:solidFill>
                  </a:rPr>
                  <a:t>rate </a:t>
                </a:r>
                <a:r>
                  <a:rPr kumimoji="1" lang="en-GB" altLang="zh-TW" sz="2000" i="1" u="sng" dirty="0" smtClean="0">
                    <a:solidFill>
                      <a:srgbClr val="7030A0"/>
                    </a:solidFill>
                  </a:rPr>
                  <a:t>selectivity</a:t>
                </a:r>
                <a:r>
                  <a:rPr kumimoji="1" lang="en-GB" altLang="zh-TW" sz="2000" i="1" dirty="0" smtClean="0">
                    <a:solidFill>
                      <a:srgbClr val="7030A0"/>
                    </a:solidFill>
                  </a:rPr>
                  <a:t>, </a:t>
                </a:r>
                <a:endParaRPr kumimoji="1" lang="en-GB" altLang="zh-TW" sz="2000" dirty="0">
                  <a:solidFill>
                    <a:srgbClr val="7030A0"/>
                  </a:solidFill>
                </a:endParaRPr>
              </a:p>
            </p:txBody>
          </p:sp>
          <p:graphicFrame>
            <p:nvGraphicFramePr>
              <p:cNvPr id="75" name="Object 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1918619"/>
                  </p:ext>
                </p:extLst>
              </p:nvPr>
            </p:nvGraphicFramePr>
            <p:xfrm>
              <a:off x="2730500" y="1854200"/>
              <a:ext cx="5461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73" name="Equation" r:id="rId9" imgW="545626" imgH="406048" progId="">
                      <p:embed/>
                    </p:oleObj>
                  </mc:Choice>
                  <mc:Fallback>
                    <p:oleObj name="Equation" r:id="rId9" imgW="545626" imgH="406048" progId="">
                      <p:embed/>
                      <p:pic>
                        <p:nvPicPr>
                          <p:cNvPr id="0" name="Picture 3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0500" y="1854200"/>
                            <a:ext cx="5461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7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593378"/>
                </p:ext>
              </p:extLst>
            </p:nvPr>
          </p:nvGraphicFramePr>
          <p:xfrm>
            <a:off x="5129212" y="3429000"/>
            <a:ext cx="3862388" cy="69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4" name="Equation" r:id="rId11" imgW="4127500" imgH="685800" progId="">
                    <p:embed/>
                  </p:oleObj>
                </mc:Choice>
                <mc:Fallback>
                  <p:oleObj name="Equation" r:id="rId11" imgW="4127500" imgH="685800" progId="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2" y="3429000"/>
                          <a:ext cx="3862388" cy="6921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77"/>
            <p:cNvGrpSpPr/>
            <p:nvPr/>
          </p:nvGrpSpPr>
          <p:grpSpPr>
            <a:xfrm>
              <a:off x="5393123" y="2743200"/>
              <a:ext cx="3334566" cy="723990"/>
              <a:chOff x="457200" y="4095720"/>
              <a:chExt cx="3334566" cy="723990"/>
            </a:xfrm>
          </p:grpSpPr>
          <p:sp>
            <p:nvSpPr>
              <p:cNvPr id="79" name="Text Box 42"/>
              <p:cNvSpPr txBox="1">
                <a:spLocks noChangeArrowheads="1"/>
              </p:cNvSpPr>
              <p:nvPr/>
            </p:nvSpPr>
            <p:spPr bwMode="auto">
              <a:xfrm>
                <a:off x="850641" y="4095720"/>
                <a:ext cx="28827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sz="2000" i="1" u="sng" dirty="0" smtClean="0">
                    <a:solidFill>
                      <a:srgbClr val="7030A0"/>
                    </a:solidFill>
                  </a:rPr>
                  <a:t>instantaneous yield</a:t>
                </a:r>
                <a:r>
                  <a:rPr kumimoji="1" lang="en-GB" altLang="zh-TW" sz="2000" i="1" dirty="0" smtClean="0">
                    <a:solidFill>
                      <a:srgbClr val="7030A0"/>
                    </a:solidFill>
                  </a:rPr>
                  <a:t>, Y</a:t>
                </a:r>
                <a:r>
                  <a:rPr kumimoji="1" lang="en-GB" altLang="zh-TW" sz="2000" i="1" baseline="-25000" dirty="0" smtClean="0">
                    <a:solidFill>
                      <a:srgbClr val="7030A0"/>
                    </a:solidFill>
                  </a:rPr>
                  <a:t>D</a:t>
                </a:r>
                <a:endParaRPr kumimoji="1" lang="en-GB" altLang="zh-TW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57200" y="4419600"/>
                <a:ext cx="33345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(</a:t>
                </a:r>
                <a:r>
                  <a:rPr lang="en-US" dirty="0" smtClean="0"/>
                  <a:t>at any point or time in reactor)</a:t>
                </a:r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6400800" y="4180952"/>
              <a:ext cx="1870266" cy="473598"/>
              <a:chOff x="145667" y="2047322"/>
              <a:chExt cx="1870266" cy="473598"/>
            </a:xfrm>
          </p:grpSpPr>
          <p:sp>
            <p:nvSpPr>
              <p:cNvPr id="82" name="Text Box 42"/>
              <p:cNvSpPr txBox="1">
                <a:spLocks noChangeArrowheads="1"/>
              </p:cNvSpPr>
              <p:nvPr/>
            </p:nvSpPr>
            <p:spPr bwMode="auto">
              <a:xfrm>
                <a:off x="145667" y="2047322"/>
                <a:ext cx="168187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GB" altLang="zh-TW" sz="2000" i="1" u="sng" dirty="0" smtClean="0">
                    <a:solidFill>
                      <a:srgbClr val="7030A0"/>
                    </a:solidFill>
                  </a:rPr>
                  <a:t>overall yield</a:t>
                </a:r>
                <a:r>
                  <a:rPr kumimoji="1" lang="en-GB" altLang="zh-TW" sz="2000" i="1" dirty="0" smtClean="0">
                    <a:solidFill>
                      <a:srgbClr val="7030A0"/>
                    </a:solidFill>
                  </a:rPr>
                  <a:t>, </a:t>
                </a:r>
                <a:endParaRPr kumimoji="1" lang="en-GB" altLang="zh-TW" sz="2000" dirty="0">
                  <a:solidFill>
                    <a:srgbClr val="7030A0"/>
                  </a:solidFill>
                </a:endParaRPr>
              </a:p>
            </p:txBody>
          </p:sp>
          <p:graphicFrame>
            <p:nvGraphicFramePr>
              <p:cNvPr id="83" name="Object 82"/>
              <p:cNvGraphicFramePr>
                <a:graphicFrameLocks noChangeAspect="1"/>
              </p:cNvGraphicFramePr>
              <p:nvPr/>
            </p:nvGraphicFramePr>
            <p:xfrm>
              <a:off x="1685733" y="2152620"/>
              <a:ext cx="330200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75" name="Equation" r:id="rId13" imgW="330200" imgH="368300" progId="">
                      <p:embed/>
                    </p:oleObj>
                  </mc:Choice>
                  <mc:Fallback>
                    <p:oleObj name="Equation" r:id="rId13" imgW="330200" imgH="368300" progId="">
                      <p:embed/>
                      <p:pic>
                        <p:nvPicPr>
                          <p:cNvPr id="0" name="Picture 3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5733" y="2152620"/>
                            <a:ext cx="330200" cy="368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1525945"/>
                </p:ext>
              </p:extLst>
            </p:nvPr>
          </p:nvGraphicFramePr>
          <p:xfrm>
            <a:off x="6896683" y="4638152"/>
            <a:ext cx="1485900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6" name="Equation" r:id="rId15" imgW="1587500" imgH="698500" progId="">
                    <p:embed/>
                  </p:oleObj>
                </mc:Choice>
                <mc:Fallback>
                  <p:oleObj name="Equation" r:id="rId15" imgW="1587500" imgH="698500" progId="">
                    <p:embed/>
                    <p:pic>
                      <p:nvPicPr>
                        <p:cNvPr id="0" name="Picture 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6683" y="4638152"/>
                          <a:ext cx="1485900" cy="704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6231654" y="4800600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flow</a:t>
              </a:r>
            </a:p>
          </p:txBody>
        </p:sp>
        <p:graphicFrame>
          <p:nvGraphicFramePr>
            <p:cNvPr id="8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9403447"/>
                </p:ext>
              </p:extLst>
            </p:nvPr>
          </p:nvGraphicFramePr>
          <p:xfrm>
            <a:off x="6884203" y="5452573"/>
            <a:ext cx="1581150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7" name="Equation" r:id="rId17" imgW="1689100" imgH="698500" progId="">
                    <p:embed/>
                  </p:oleObj>
                </mc:Choice>
                <mc:Fallback>
                  <p:oleObj name="Equation" r:id="rId17" imgW="1689100" imgH="698500" progId="">
                    <p:embed/>
                    <p:pic>
                      <p:nvPicPr>
                        <p:cNvPr id="0" name="Picture 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4203" y="5452573"/>
                          <a:ext cx="1581150" cy="7048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Box 86"/>
            <p:cNvSpPr txBox="1"/>
            <p:nvPr/>
          </p:nvSpPr>
          <p:spPr>
            <a:xfrm>
              <a:off x="6096000" y="5496499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batch</a:t>
              </a:r>
            </a:p>
          </p:txBody>
        </p:sp>
        <p:grpSp>
          <p:nvGrpSpPr>
            <p:cNvPr id="15" name="Group 87"/>
            <p:cNvGrpSpPr/>
            <p:nvPr/>
          </p:nvGrpSpPr>
          <p:grpSpPr>
            <a:xfrm>
              <a:off x="8039683" y="4583468"/>
              <a:ext cx="1066800" cy="584775"/>
              <a:chOff x="2743200" y="5345468"/>
              <a:chExt cx="1066800" cy="584775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201295" y="5345468"/>
                <a:ext cx="608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at exit</a:t>
                </a:r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rot="10800000">
                <a:off x="2743200" y="5552552"/>
                <a:ext cx="548640" cy="15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3008556" y="5552552"/>
                <a:ext cx="274320" cy="30480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91"/>
            <p:cNvGrpSpPr/>
            <p:nvPr/>
          </p:nvGrpSpPr>
          <p:grpSpPr>
            <a:xfrm>
              <a:off x="8105125" y="5334000"/>
              <a:ext cx="1066800" cy="584775"/>
              <a:chOff x="2743200" y="5254491"/>
              <a:chExt cx="1066800" cy="584775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201295" y="5254491"/>
                <a:ext cx="608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at </a:t>
                </a:r>
                <a:r>
                  <a:rPr lang="en-US" sz="1600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en-US" sz="1600" baseline="-25000" dirty="0" err="1" smtClean="0">
                    <a:solidFill>
                      <a:srgbClr val="0000FF"/>
                    </a:solidFill>
                  </a:rPr>
                  <a:t>final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rot="10800000">
                <a:off x="2743200" y="5461575"/>
                <a:ext cx="548640" cy="15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10800000" flipV="1">
                <a:off x="3008556" y="5461575"/>
                <a:ext cx="274320" cy="30480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 flipV="1">
            <a:off x="0" y="2743200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62729" y="6198160"/>
            <a:ext cx="8018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Maximize selectivity / yield to maximize production of desired product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Postulated Mechanism for </a:t>
            </a:r>
            <a:r>
              <a:rPr lang="en-US" dirty="0" err="1" smtClean="0"/>
              <a:t>Nonelementary</a:t>
            </a:r>
            <a:r>
              <a:rPr lang="en-US" dirty="0" smtClean="0"/>
              <a:t> Reaction Kinetics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09657"/>
              </p:ext>
            </p:extLst>
          </p:nvPr>
        </p:nvGraphicFramePr>
        <p:xfrm>
          <a:off x="1473200" y="1437421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8" name="Equation" r:id="rId3" imgW="2108200" imgH="825500" progId="">
                  <p:embed/>
                </p:oleObj>
              </mc:Choice>
              <mc:Fallback>
                <p:oleObj name="Equation" r:id="rId3" imgW="2108200" imgH="82550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437421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1371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Nonelementary</a:t>
            </a:r>
            <a:r>
              <a:rPr lang="en-US" sz="2000" dirty="0" smtClean="0"/>
              <a:t> kinetics, result of multiple elementary </a:t>
            </a:r>
            <a:r>
              <a:rPr lang="en-US" sz="2000" dirty="0" err="1" smtClean="0"/>
              <a:t>rxns</a:t>
            </a:r>
            <a:r>
              <a:rPr lang="en-US" sz="2000" dirty="0" smtClean="0"/>
              <a:t> &amp; active intermediates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463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Postulated mechanism: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96812"/>
              </p:ext>
            </p:extLst>
          </p:nvPr>
        </p:nvGraphicFramePr>
        <p:xfrm>
          <a:off x="3371850" y="2387600"/>
          <a:ext cx="2400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59" name="Equation" r:id="rId5" imgW="2400300" imgH="660400" progId="">
                  <p:embed/>
                </p:oleObj>
              </mc:Choice>
              <mc:Fallback>
                <p:oleObj name="Equation" r:id="rId5" imgW="2400300" imgH="66040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387600"/>
                        <a:ext cx="2400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65582"/>
              </p:ext>
            </p:extLst>
          </p:nvPr>
        </p:nvGraphicFramePr>
        <p:xfrm>
          <a:off x="3251200" y="3048000"/>
          <a:ext cx="264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0" name="Equation" r:id="rId7" imgW="2641600" imgH="431800" progId="">
                  <p:embed/>
                </p:oleObj>
              </mc:Choice>
              <mc:Fallback>
                <p:oleObj name="Equation" r:id="rId7" imgW="2641600" imgH="43180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048000"/>
                        <a:ext cx="2641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5181600" y="2311400"/>
            <a:ext cx="2545081" cy="707886"/>
            <a:chOff x="5181600" y="3962400"/>
            <a:chExt cx="2545081" cy="707886"/>
          </a:xfrm>
        </p:grpSpPr>
        <p:sp>
          <p:nvSpPr>
            <p:cNvPr id="16" name="Oval 15"/>
            <p:cNvSpPr/>
            <p:nvPr/>
          </p:nvSpPr>
          <p:spPr>
            <a:xfrm>
              <a:off x="5181600" y="4062250"/>
              <a:ext cx="609600" cy="56388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5943600" y="3962400"/>
              <a:ext cx="17830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Reactive intermediate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34379"/>
              </p:ext>
            </p:extLst>
          </p:nvPr>
        </p:nvGraphicFramePr>
        <p:xfrm>
          <a:off x="2286000" y="4433166"/>
          <a:ext cx="4635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1" name="Equation" r:id="rId9" imgW="4635500" imgH="393700" progId="">
                  <p:embed/>
                </p:oleObj>
              </mc:Choice>
              <mc:Fallback>
                <p:oleObj name="Equation" r:id="rId9" imgW="4635500" imgH="39370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33166"/>
                        <a:ext cx="4635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2425" y="5559623"/>
            <a:ext cx="8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000" dirty="0" smtClean="0"/>
              <a:t>-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NO</a:t>
            </a:r>
            <a:r>
              <a:rPr lang="en-US" sz="2000" dirty="0" smtClean="0"/>
              <a:t> is in terms of C</a:t>
            </a:r>
            <a:r>
              <a:rPr lang="en-US" sz="2000" baseline="-25000" dirty="0" smtClean="0"/>
              <a:t>NO3</a:t>
            </a:r>
            <a:r>
              <a:rPr lang="en-US" sz="2000" dirty="0" smtClean="0"/>
              <a:t>, which is not measurable species because it is a </a:t>
            </a:r>
            <a:r>
              <a:rPr lang="en-US" sz="2000" dirty="0" smtClean="0">
                <a:solidFill>
                  <a:srgbClr val="C00000"/>
                </a:solidFill>
              </a:rPr>
              <a:t>reactive intermediate </a:t>
            </a:r>
            <a:r>
              <a:rPr lang="en-US" sz="2000" dirty="0" smtClean="0"/>
              <a:t>(so reactive it is consumed as fast as it is formed)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Need to get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NO3</a:t>
            </a:r>
            <a:r>
              <a:rPr lang="en-US" sz="2000" dirty="0" smtClean="0">
                <a:solidFill>
                  <a:srgbClr val="0000FF"/>
                </a:solidFill>
              </a:rPr>
              <a:t> in terms of measurable species and plug into -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NO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92189"/>
              </p:ext>
            </p:extLst>
          </p:nvPr>
        </p:nvGraphicFramePr>
        <p:xfrm>
          <a:off x="2984500" y="4933522"/>
          <a:ext cx="4787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2" name="Equation" r:id="rId11" imgW="4787900" imgH="393700" progId="">
                  <p:embed/>
                </p:oleObj>
              </mc:Choice>
              <mc:Fallback>
                <p:oleObj name="Equation" r:id="rId11" imgW="4787900" imgH="393700" progId="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933522"/>
                        <a:ext cx="4787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3827" y="4876800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Consumption of NO: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(change signs)</a:t>
            </a:r>
          </a:p>
        </p:txBody>
      </p:sp>
      <p:graphicFrame>
        <p:nvGraphicFramePr>
          <p:cNvPr id="348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97814"/>
              </p:ext>
            </p:extLst>
          </p:nvPr>
        </p:nvGraphicFramePr>
        <p:xfrm>
          <a:off x="1790700" y="3972791"/>
          <a:ext cx="593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63" name="Equation" r:id="rId13" imgW="5930900" imgH="355600" progId="">
                  <p:embed/>
                </p:oleObj>
              </mc:Choice>
              <mc:Fallback>
                <p:oleObj name="Equation" r:id="rId13" imgW="5930900" imgH="355600" progId="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972791"/>
                        <a:ext cx="593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565230" y="4956490"/>
            <a:ext cx="1686278" cy="350102"/>
            <a:chOff x="5565230" y="5147440"/>
            <a:chExt cx="1686278" cy="350102"/>
          </a:xfrm>
        </p:grpSpPr>
        <p:sp>
          <p:nvSpPr>
            <p:cNvPr id="25" name="Rectangle 24"/>
            <p:cNvSpPr/>
            <p:nvPr/>
          </p:nvSpPr>
          <p:spPr>
            <a:xfrm>
              <a:off x="6684580" y="5150070"/>
              <a:ext cx="566928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65230" y="5147440"/>
              <a:ext cx="566928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9163" y="3505200"/>
            <a:ext cx="574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Write –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NO</a:t>
            </a:r>
            <a:r>
              <a:rPr lang="en-US" sz="2000" dirty="0" smtClean="0">
                <a:solidFill>
                  <a:srgbClr val="0000FF"/>
                </a:solidFill>
              </a:rPr>
              <a:t> for the postulated reaction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Pseudo-Steady State Hypothesis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9714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19413" y="948560"/>
          <a:ext cx="276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9" name="Equation" r:id="rId3" imgW="2768600" imgH="660400" progId="">
                  <p:embed/>
                </p:oleObj>
              </mc:Choice>
              <mc:Fallback>
                <p:oleObj name="Equation" r:id="rId3" imgW="2768600" imgH="66040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948560"/>
                        <a:ext cx="2768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933700" y="1610710"/>
          <a:ext cx="302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0" name="Equation" r:id="rId5" imgW="3022600" imgH="431800" progId="">
                  <p:embed/>
                </p:oleObj>
              </mc:Choice>
              <mc:Fallback>
                <p:oleObj name="Equation" r:id="rId5" imgW="3022600" imgH="4318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610710"/>
                        <a:ext cx="3022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6087034" y="914400"/>
            <a:ext cx="25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Reactive intermediate, must replace C</a:t>
            </a:r>
            <a:r>
              <a:rPr lang="en-US" baseline="-25000" dirty="0" smtClean="0">
                <a:solidFill>
                  <a:srgbClr val="C00000"/>
                </a:solidFill>
              </a:rPr>
              <a:t>NO3</a:t>
            </a:r>
            <a:r>
              <a:rPr lang="en-US" dirty="0" smtClean="0">
                <a:solidFill>
                  <a:srgbClr val="C00000"/>
                </a:solidFill>
              </a:rPr>
              <a:t> in the rate equation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1101" y="2949714"/>
            <a:ext cx="678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Write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</a:rPr>
              <a:t>NO3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Rearrange to get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</a:rPr>
              <a:t>NO3</a:t>
            </a:r>
            <a:r>
              <a:rPr lang="en-US" sz="2000" dirty="0" smtClean="0">
                <a:solidFill>
                  <a:srgbClr val="0000FF"/>
                </a:solidFill>
              </a:rPr>
              <a:t> in terms of measurable species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plug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</a:rPr>
              <a:t>NO3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back into -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NO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64606"/>
              </p:ext>
            </p:extLst>
          </p:nvPr>
        </p:nvGraphicFramePr>
        <p:xfrm>
          <a:off x="2171700" y="4025900"/>
          <a:ext cx="480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1" name="Equation" r:id="rId7" imgW="4800600" imgH="393480" progId="">
                  <p:embed/>
                </p:oleObj>
              </mc:Choice>
              <mc:Fallback>
                <p:oleObj name="Equation" r:id="rId7" imgW="4800600" imgH="39348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025900"/>
                        <a:ext cx="4800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 flipV="1">
            <a:off x="5562600" y="1100960"/>
            <a:ext cx="609600" cy="76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" y="4419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NO3</a:t>
            </a:r>
            <a:r>
              <a:rPr lang="en-US" sz="2000" dirty="0" smtClean="0"/>
              <a:t> is very small, and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is assumed to be so reactive that it is consumed as fast as it is formed, so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271263"/>
              </p:ext>
            </p:extLst>
          </p:nvPr>
        </p:nvGraphicFramePr>
        <p:xfrm>
          <a:off x="4083050" y="4787900"/>
          <a:ext cx="977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2" name="Equation" r:id="rId9" imgW="977760" imgH="393480" progId="">
                  <p:embed/>
                </p:oleObj>
              </mc:Choice>
              <mc:Fallback>
                <p:oleObj name="Equation" r:id="rId9" imgW="977760" imgH="39348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4787900"/>
                        <a:ext cx="977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" y="5208226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Pseudo-Steady State Hypothesis: </a:t>
            </a:r>
            <a:r>
              <a:rPr lang="en-US" sz="2000" dirty="0" smtClean="0">
                <a:solidFill>
                  <a:srgbClr val="C00000"/>
                </a:solidFill>
              </a:rPr>
              <a:t>Net formation of reactive intermediate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≈0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38483"/>
              </p:ext>
            </p:extLst>
          </p:nvPr>
        </p:nvGraphicFramePr>
        <p:xfrm>
          <a:off x="1962150" y="5715000"/>
          <a:ext cx="521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3" name="Equation" r:id="rId11" imgW="5219640" imgH="393480" progId="">
                  <p:embed/>
                </p:oleObj>
              </mc:Choice>
              <mc:Fallback>
                <p:oleObj name="Equation" r:id="rId11" imgW="5219640" imgH="39348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715000"/>
                        <a:ext cx="521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85890"/>
              </p:ext>
            </p:extLst>
          </p:nvPr>
        </p:nvGraphicFramePr>
        <p:xfrm>
          <a:off x="977900" y="2120900"/>
          <a:ext cx="4826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4" name="Equation" r:id="rId13" imgW="4825800" imgH="393480" progId="">
                  <p:embed/>
                </p:oleObj>
              </mc:Choice>
              <mc:Fallback>
                <p:oleObj name="Equation" r:id="rId13" imgW="4825800" imgH="39348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120900"/>
                        <a:ext cx="4826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3571842" y="2138148"/>
            <a:ext cx="1698153" cy="350102"/>
            <a:chOff x="4495800" y="2283370"/>
            <a:chExt cx="1698153" cy="350102"/>
          </a:xfrm>
        </p:grpSpPr>
        <p:sp>
          <p:nvSpPr>
            <p:cNvPr id="48" name="Rectangle 47"/>
            <p:cNvSpPr/>
            <p:nvPr/>
          </p:nvSpPr>
          <p:spPr>
            <a:xfrm>
              <a:off x="5627025" y="2286000"/>
              <a:ext cx="566928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5800" y="2283370"/>
              <a:ext cx="566928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813916" y="214077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Factor out to simplify</a:t>
            </a: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089094"/>
              </p:ext>
            </p:extLst>
          </p:nvPr>
        </p:nvGraphicFramePr>
        <p:xfrm>
          <a:off x="2178050" y="2590800"/>
          <a:ext cx="478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5" name="Equation" r:id="rId15" imgW="4787640" imgH="406080" progId="">
                  <p:embed/>
                </p:oleObj>
              </mc:Choice>
              <mc:Fallback>
                <p:oleObj name="Equation" r:id="rId15" imgW="4787640" imgH="40608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590800"/>
                        <a:ext cx="4787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" y="6076890"/>
            <a:ext cx="8991600" cy="552510"/>
            <a:chOff x="76200" y="6076890"/>
            <a:chExt cx="8991600" cy="552510"/>
          </a:xfrm>
        </p:grpSpPr>
        <p:grpSp>
          <p:nvGrpSpPr>
            <p:cNvPr id="32" name="Group 31"/>
            <p:cNvGrpSpPr/>
            <p:nvPr/>
          </p:nvGrpSpPr>
          <p:grpSpPr>
            <a:xfrm>
              <a:off x="76200" y="6076890"/>
              <a:ext cx="8991600" cy="552510"/>
              <a:chOff x="76200" y="5715000"/>
              <a:chExt cx="8991600" cy="55251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5269995" y="5715000"/>
                <a:ext cx="292606" cy="22860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6200" y="5867400"/>
                <a:ext cx="899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Solve for concentration of reactive intermediate NO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 in terms of other species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5562601" y="6076890"/>
              <a:ext cx="609599" cy="2286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3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Concentration of Reactive Intermediate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9714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04940"/>
              </p:ext>
            </p:extLst>
          </p:nvPr>
        </p:nvGraphicFramePr>
        <p:xfrm>
          <a:off x="2919413" y="863600"/>
          <a:ext cx="276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" name="Equation" r:id="rId3" imgW="2768600" imgH="660400" progId="">
                  <p:embed/>
                </p:oleObj>
              </mc:Choice>
              <mc:Fallback>
                <p:oleObj name="Equation" r:id="rId3" imgW="2768600" imgH="6604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863600"/>
                        <a:ext cx="2768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85572"/>
              </p:ext>
            </p:extLst>
          </p:nvPr>
        </p:nvGraphicFramePr>
        <p:xfrm>
          <a:off x="2933700" y="1556796"/>
          <a:ext cx="302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4" name="Equation" r:id="rId5" imgW="3022600" imgH="431800" progId="">
                  <p:embed/>
                </p:oleObj>
              </mc:Choice>
              <mc:Fallback>
                <p:oleObj name="Equation" r:id="rId5" imgW="3022600" imgH="43180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556796"/>
                        <a:ext cx="3022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5772150" y="787400"/>
            <a:ext cx="178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Reactive intermediate</a:t>
            </a: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79767"/>
              </p:ext>
            </p:extLst>
          </p:nvPr>
        </p:nvGraphicFramePr>
        <p:xfrm>
          <a:off x="730250" y="3595688"/>
          <a:ext cx="521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5" name="Equation" r:id="rId7" imgW="5219640" imgH="393480" progId="">
                  <p:embed/>
                </p:oleObj>
              </mc:Choice>
              <mc:Fallback>
                <p:oleObj name="Equation" r:id="rId7" imgW="5219640" imgH="39348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595688"/>
                        <a:ext cx="5219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 flipV="1">
            <a:off x="5562600" y="1016000"/>
            <a:ext cx="304800" cy="76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14401"/>
              </p:ext>
            </p:extLst>
          </p:nvPr>
        </p:nvGraphicFramePr>
        <p:xfrm>
          <a:off x="3028950" y="4730750"/>
          <a:ext cx="2654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6" name="Equation" r:id="rId9" imgW="2654280" imgH="761760" progId="">
                  <p:embed/>
                </p:oleObj>
              </mc:Choice>
              <mc:Fallback>
                <p:oleObj name="Equation" r:id="rId9" imgW="2654280" imgH="76176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730750"/>
                        <a:ext cx="2654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0"/>
          <p:cNvGrpSpPr/>
          <p:nvPr/>
        </p:nvGrpSpPr>
        <p:grpSpPr>
          <a:xfrm>
            <a:off x="6677749" y="3228110"/>
            <a:ext cx="2013898" cy="1981200"/>
            <a:chOff x="6982694" y="2438400"/>
            <a:chExt cx="2011123" cy="381158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445933" y="6248398"/>
              <a:ext cx="547884" cy="159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7094220" y="4334986"/>
              <a:ext cx="3794760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6982694" y="2438400"/>
              <a:ext cx="2008908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525294"/>
              </p:ext>
            </p:extLst>
          </p:nvPr>
        </p:nvGraphicFramePr>
        <p:xfrm>
          <a:off x="2260600" y="3003550"/>
          <a:ext cx="447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7" name="Equation" r:id="rId11" imgW="4470120" imgH="406080" progId="">
                  <p:embed/>
                </p:oleObj>
              </mc:Choice>
              <mc:Fallback>
                <p:oleObj name="Equation" r:id="rId11" imgW="4470120" imgH="40608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003550"/>
                        <a:ext cx="4470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352800" y="4754880"/>
            <a:ext cx="2438400" cy="7315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105743"/>
              </p:ext>
            </p:extLst>
          </p:nvPr>
        </p:nvGraphicFramePr>
        <p:xfrm>
          <a:off x="1778000" y="5480050"/>
          <a:ext cx="558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8" name="Equation" r:id="rId13" imgW="5587920" imgH="761760" progId="">
                  <p:embed/>
                </p:oleObj>
              </mc:Choice>
              <mc:Fallback>
                <p:oleObj name="Equation" r:id="rId13" imgW="5587920" imgH="7617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5480050"/>
                        <a:ext cx="5588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35529" y="6216590"/>
            <a:ext cx="887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Now we will rearrange and simplify to see if it matches the experimental data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14016"/>
              </p:ext>
            </p:extLst>
          </p:nvPr>
        </p:nvGraphicFramePr>
        <p:xfrm>
          <a:off x="1930400" y="2013996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9" name="Equation" r:id="rId15" imgW="2108200" imgH="825500" progId="">
                  <p:embed/>
                </p:oleObj>
              </mc:Choice>
              <mc:Fallback>
                <p:oleObj name="Equation" r:id="rId15" imgW="2108200" imgH="82550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013996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19600" y="207749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rate equation (</a:t>
            </a:r>
            <a:r>
              <a:rPr lang="en-US" sz="2000" dirty="0" err="1" smtClean="0"/>
              <a:t>nonelementary</a:t>
            </a:r>
            <a:r>
              <a:rPr lang="en-US" sz="2000" dirty="0" smtClean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4928062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</a:rPr>
              <a:t>NO3</a:t>
            </a:r>
            <a:r>
              <a:rPr lang="en-US" sz="2000" dirty="0" smtClean="0">
                <a:solidFill>
                  <a:srgbClr val="0000FF"/>
                </a:solidFill>
              </a:rPr>
              <a:t> into -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NO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07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681707"/>
              </p:ext>
            </p:extLst>
          </p:nvPr>
        </p:nvGraphicFramePr>
        <p:xfrm>
          <a:off x="203200" y="4227513"/>
          <a:ext cx="436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0" name="Equation" r:id="rId17" imgW="4368600" imgH="393480" progId="">
                  <p:embed/>
                </p:oleObj>
              </mc:Choice>
              <mc:Fallback>
                <p:oleObj name="Equation" r:id="rId17" imgW="4368600" imgH="39348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227513"/>
                        <a:ext cx="4368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62058"/>
              </p:ext>
            </p:extLst>
          </p:nvPr>
        </p:nvGraphicFramePr>
        <p:xfrm>
          <a:off x="4546600" y="4221163"/>
          <a:ext cx="401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1" name="Equation" r:id="rId19" imgW="4012920" imgH="406080" progId="">
                  <p:embed/>
                </p:oleObj>
              </mc:Choice>
              <mc:Fallback>
                <p:oleObj name="Equation" r:id="rId19" imgW="4012920" imgH="40608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221163"/>
                        <a:ext cx="4013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6093568" y="3456710"/>
            <a:ext cx="244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Solve for </a:t>
            </a:r>
            <a:r>
              <a:rPr lang="en-US" dirty="0" smtClean="0">
                <a:solidFill>
                  <a:srgbClr val="7030A0"/>
                </a:solidFill>
              </a:rPr>
              <a:t>C</a:t>
            </a:r>
            <a:r>
              <a:rPr lang="en-US" baseline="-25000" dirty="0" smtClean="0">
                <a:solidFill>
                  <a:srgbClr val="7030A0"/>
                </a:solidFill>
              </a:rPr>
              <a:t>NO3</a:t>
            </a:r>
            <a:r>
              <a:rPr lang="en-US" dirty="0" smtClean="0">
                <a:solidFill>
                  <a:srgbClr val="0000FF"/>
                </a:solidFill>
              </a:rPr>
              <a:t> in terms of other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Rearranging the Postulated Rate Eq.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2410789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 C</a:t>
            </a:r>
            <a:r>
              <a:rPr lang="en-US" sz="2000" baseline="-25000" dirty="0" smtClean="0">
                <a:solidFill>
                  <a:srgbClr val="0000FF"/>
                </a:solidFill>
              </a:rPr>
              <a:t>NO3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42405"/>
              </p:ext>
            </p:extLst>
          </p:nvPr>
        </p:nvGraphicFramePr>
        <p:xfrm>
          <a:off x="2076450" y="2241550"/>
          <a:ext cx="558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7" name="Equation" r:id="rId3" imgW="5587920" imgH="761760" progId="">
                  <p:embed/>
                </p:oleObj>
              </mc:Choice>
              <mc:Fallback>
                <p:oleObj name="Equation" r:id="rId3" imgW="5587920" imgH="76176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241550"/>
                        <a:ext cx="5588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57200" y="3048733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Factor out</a:t>
            </a: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70871"/>
              </p:ext>
            </p:extLst>
          </p:nvPr>
        </p:nvGraphicFramePr>
        <p:xfrm>
          <a:off x="1809750" y="3011488"/>
          <a:ext cx="4546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8" name="Equation" r:id="rId5" imgW="4546440" imgH="761760" progId="">
                  <p:embed/>
                </p:oleObj>
              </mc:Choice>
              <mc:Fallback>
                <p:oleObj name="Equation" r:id="rId5" imgW="4546440" imgH="76176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3011488"/>
                        <a:ext cx="4546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94963"/>
              </p:ext>
            </p:extLst>
          </p:nvPr>
        </p:nvGraphicFramePr>
        <p:xfrm>
          <a:off x="573156" y="3392271"/>
          <a:ext cx="118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79" name="Equation" r:id="rId7" imgW="1180588" imgH="380835" progId="">
                  <p:embed/>
                </p:oleObj>
              </mc:Choice>
              <mc:Fallback>
                <p:oleObj name="Equation" r:id="rId7" imgW="1180588" imgH="380835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56" y="3392271"/>
                        <a:ext cx="1181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756983"/>
              </p:ext>
            </p:extLst>
          </p:nvPr>
        </p:nvGraphicFramePr>
        <p:xfrm>
          <a:off x="1066800" y="4006363"/>
          <a:ext cx="5803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0" name="Equation" r:id="rId9" imgW="5803900" imgH="762000" progId="">
                  <p:embed/>
                </p:oleObj>
              </mc:Choice>
              <mc:Fallback>
                <p:oleObj name="Equation" r:id="rId9" imgW="5803900" imgH="7620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06363"/>
                        <a:ext cx="58039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6330950" y="4158763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663950" y="4158763"/>
            <a:ext cx="3810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07528"/>
              </p:ext>
            </p:extLst>
          </p:nvPr>
        </p:nvGraphicFramePr>
        <p:xfrm>
          <a:off x="533400" y="4822302"/>
          <a:ext cx="416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1" name="Equation" r:id="rId11" imgW="4165600" imgH="762000" progId="">
                  <p:embed/>
                </p:oleObj>
              </mc:Choice>
              <mc:Fallback>
                <p:oleObj name="Equation" r:id="rId11" imgW="4165600" imgH="7620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22302"/>
                        <a:ext cx="4165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373688" y="3030598"/>
            <a:ext cx="17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Common denominator</a:t>
            </a:r>
          </a:p>
        </p:txBody>
      </p:sp>
      <p:cxnSp>
        <p:nvCxnSpPr>
          <p:cNvPr id="36" name="Elbow Connector 35"/>
          <p:cNvCxnSpPr/>
          <p:nvPr/>
        </p:nvCxnSpPr>
        <p:spPr>
          <a:xfrm rot="16200000" flipV="1">
            <a:off x="5410863" y="2612491"/>
            <a:ext cx="274320" cy="2011680"/>
          </a:xfrm>
          <a:prstGeom prst="bentConnector3">
            <a:avLst>
              <a:gd name="adj1" fmla="val -56625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64350" y="4158763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Add fraction </a:t>
            </a:r>
          </a:p>
        </p:txBody>
      </p:sp>
      <p:graphicFrame>
        <p:nvGraphicFramePr>
          <p:cNvPr id="3175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27533"/>
              </p:ext>
            </p:extLst>
          </p:nvPr>
        </p:nvGraphicFramePr>
        <p:xfrm>
          <a:off x="5765800" y="4790552"/>
          <a:ext cx="2844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2" name="Equation" r:id="rId13" imgW="2844800" imgH="825500" progId="">
                  <p:embed/>
                </p:oleObj>
              </mc:Choice>
              <mc:Fallback>
                <p:oleObj name="Equation" r:id="rId13" imgW="2844800" imgH="82550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790552"/>
                        <a:ext cx="28448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800600" y="4860402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9714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 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2919413" y="990600"/>
          <a:ext cx="276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3" name="Equation" r:id="rId15" imgW="2768600" imgH="660400" progId="">
                  <p:embed/>
                </p:oleObj>
              </mc:Choice>
              <mc:Fallback>
                <p:oleObj name="Equation" r:id="rId15" imgW="2768600" imgH="66040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990600"/>
                        <a:ext cx="2768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2933700" y="1723543"/>
          <a:ext cx="302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4" name="Equation" r:id="rId17" imgW="3022600" imgH="431800" progId="">
                  <p:embed/>
                </p:oleObj>
              </mc:Choice>
              <mc:Fallback>
                <p:oleObj name="Equation" r:id="rId17" imgW="3022600" imgH="43180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1723543"/>
                        <a:ext cx="3022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 flipH="1">
            <a:off x="5772150" y="914400"/>
            <a:ext cx="178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Reactive intermediate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5562600" y="1143000"/>
            <a:ext cx="304800" cy="76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22098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019800" y="5468265"/>
            <a:ext cx="3048000" cy="1161135"/>
            <a:chOff x="6019800" y="5645728"/>
            <a:chExt cx="3048000" cy="1161135"/>
          </a:xfrm>
        </p:grpSpPr>
        <p:sp>
          <p:nvSpPr>
            <p:cNvPr id="59" name="TextBox 58"/>
            <p:cNvSpPr txBox="1"/>
            <p:nvPr/>
          </p:nvSpPr>
          <p:spPr>
            <a:xfrm>
              <a:off x="6019800" y="5791200"/>
              <a:ext cx="3048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6600"/>
                  </a:solidFill>
                </a:rPr>
                <a:t>Conventional to reduce the additive constant in the numerator to 1 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V="1">
              <a:off x="6705600" y="5645728"/>
              <a:ext cx="381000" cy="228600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32467"/>
              </p:ext>
            </p:extLst>
          </p:nvPr>
        </p:nvGraphicFramePr>
        <p:xfrm>
          <a:off x="1906155" y="5689937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85" name="Equation" r:id="rId19" imgW="3556000" imgH="825500" progId="">
                  <p:embed/>
                </p:oleObj>
              </mc:Choice>
              <mc:Fallback>
                <p:oleObj name="Equation" r:id="rId19" imgW="3556000" imgH="825500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155" y="5689937"/>
                        <a:ext cx="3556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7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Between Postulated and Experimental Rate Equation</a:t>
            </a:r>
            <a:endParaRPr lang="en-US" dirty="0"/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5537200" y="33655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6" name="Equation" r:id="rId3" imgW="2108200" imgH="825500" progId="">
                  <p:embed/>
                </p:oleObj>
              </mc:Choice>
              <mc:Fallback>
                <p:oleObj name="Equation" r:id="rId3" imgW="2108200" imgH="825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655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58534" y="2819400"/>
            <a:ext cx="82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Compare 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postulated mechanism to the experimental rate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56030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919413" y="1579418"/>
          <a:ext cx="276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7" name="Equation" r:id="rId5" imgW="2768600" imgH="660400" progId="">
                  <p:embed/>
                </p:oleObj>
              </mc:Choice>
              <mc:Fallback>
                <p:oleObj name="Equation" r:id="rId5" imgW="2768600" imgH="660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1579418"/>
                        <a:ext cx="27686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2933700" y="2312361"/>
          <a:ext cx="3022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8" name="Equation" r:id="rId7" imgW="3022600" imgH="431800" progId="">
                  <p:embed/>
                </p:oleObj>
              </mc:Choice>
              <mc:Fallback>
                <p:oleObj name="Equation" r:id="rId7" imgW="30226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312361"/>
                        <a:ext cx="3022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 flipH="1">
            <a:off x="5772150" y="1503218"/>
            <a:ext cx="178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Reactive intermediate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562600" y="1731818"/>
            <a:ext cx="304800" cy="76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2798618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00" y="419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Rate equation for postulated mechanism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419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Experimentally observed rate equation</a:t>
            </a: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1000991" y="3365500"/>
          <a:ext cx="3556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9" name="Equation" r:id="rId9" imgW="3556000" imgH="825500" progId="">
                  <p:embed/>
                </p:oleObj>
              </mc:Choice>
              <mc:Fallback>
                <p:oleObj name="Equation" r:id="rId9" imgW="3556000" imgH="825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991" y="3365500"/>
                        <a:ext cx="3556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860232" y="4953000"/>
            <a:ext cx="5423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Clicker Q: Are these rate equations the same?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7030A0"/>
                </a:solidFill>
              </a:rPr>
              <a:t>Yes</a:t>
            </a:r>
          </a:p>
          <a:p>
            <a:pPr marL="457200" indent="-457200">
              <a:buAutoNum type="alphaLcParenR"/>
            </a:pPr>
            <a:r>
              <a:rPr lang="en-US" sz="2000" dirty="0" smtClean="0">
                <a:solidFill>
                  <a:srgbClr val="7030A0"/>
                </a:solidFill>
              </a:rPr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4462" y="5293094"/>
            <a:ext cx="1052413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403139"/>
              </p:ext>
            </p:extLst>
          </p:nvPr>
        </p:nvGraphicFramePr>
        <p:xfrm>
          <a:off x="3600203" y="5410200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0" name="Equation" r:id="rId11" imgW="1143000" imgH="685800" progId="Equation.DSMT4">
                  <p:embed/>
                </p:oleObj>
              </mc:Choice>
              <mc:Fallback>
                <p:oleObj name="Equation" r:id="rId11" imgW="1143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203" y="5410200"/>
                        <a:ext cx="1143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09549"/>
              </p:ext>
            </p:extLst>
          </p:nvPr>
        </p:nvGraphicFramePr>
        <p:xfrm>
          <a:off x="5099050" y="541020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1" name="Equation" r:id="rId13" imgW="914400" imgH="685800" progId="Equation.DSMT4">
                  <p:embed/>
                </p:oleObj>
              </mc:Choice>
              <mc:Fallback>
                <p:oleObj name="Equation" r:id="rId13" imgW="914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410200"/>
                        <a:ext cx="914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Yes, these are the same </a:t>
            </a:r>
            <a:r>
              <a:rPr lang="en-US" sz="2000" dirty="0" smtClean="0">
                <a:solidFill>
                  <a:srgbClr val="C00000"/>
                </a:solidFill>
                <a:latin typeface="Meiryo"/>
                <a:ea typeface="Meiryo"/>
              </a:rPr>
              <a:t>→ </a:t>
            </a:r>
            <a:r>
              <a:rPr lang="en-US" sz="2000" dirty="0" smtClean="0">
                <a:solidFill>
                  <a:srgbClr val="C00000"/>
                </a:solidFill>
                <a:ea typeface="Meiryo"/>
              </a:rPr>
              <a:t>postulated rate law explains the experimental data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Chain </a:t>
            </a:r>
            <a:r>
              <a:rPr lang="en-GB" altLang="zh-TW" dirty="0" smtClean="0"/>
              <a:t>Reaction</a:t>
            </a:r>
            <a:endParaRPr lang="en-GB" altLang="zh-TW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zh-TW" sz="2400" dirty="0"/>
              <a:t>A chain reaction consists of the following sequence:</a:t>
            </a:r>
          </a:p>
          <a:p>
            <a:pPr lvl="1"/>
            <a:r>
              <a:rPr lang="en-GB" altLang="zh-TW" sz="2400" dirty="0">
                <a:solidFill>
                  <a:srgbClr val="006600"/>
                </a:solidFill>
              </a:rPr>
              <a:t>Initiation</a:t>
            </a:r>
          </a:p>
          <a:p>
            <a:pPr lvl="2"/>
            <a:r>
              <a:rPr lang="en-GB" altLang="zh-TW" dirty="0"/>
              <a:t>formation of an active </a:t>
            </a:r>
            <a:r>
              <a:rPr lang="en-GB" altLang="zh-TW" dirty="0" smtClean="0"/>
              <a:t>intermediate (</a:t>
            </a:r>
            <a:r>
              <a:rPr lang="en-GB" altLang="zh-TW" dirty="0" smtClean="0">
                <a:solidFill>
                  <a:srgbClr val="6600CC"/>
                </a:solidFill>
              </a:rPr>
              <a:t>radicals</a:t>
            </a:r>
            <a:r>
              <a:rPr lang="en-GB" altLang="zh-TW" dirty="0" smtClean="0"/>
              <a:t>)</a:t>
            </a:r>
            <a:endParaRPr lang="en-GB" altLang="zh-TW" dirty="0"/>
          </a:p>
          <a:p>
            <a:pPr lvl="1"/>
            <a:r>
              <a:rPr lang="en-GB" altLang="zh-TW" sz="2400" dirty="0">
                <a:solidFill>
                  <a:srgbClr val="006600"/>
                </a:solidFill>
              </a:rPr>
              <a:t>Propagation or chain transfer</a:t>
            </a:r>
          </a:p>
          <a:p>
            <a:pPr lvl="2"/>
            <a:r>
              <a:rPr lang="en-GB" altLang="zh-TW" dirty="0"/>
              <a:t>interaction of an active intermediate with the reactant or product to produce another active </a:t>
            </a:r>
            <a:r>
              <a:rPr lang="en-GB" altLang="zh-TW" dirty="0" smtClean="0"/>
              <a:t>intermediate (</a:t>
            </a:r>
            <a:r>
              <a:rPr lang="en-GB" altLang="zh-TW" dirty="0" smtClean="0">
                <a:solidFill>
                  <a:srgbClr val="6600CC"/>
                </a:solidFill>
              </a:rPr>
              <a:t>a radical species</a:t>
            </a:r>
            <a:r>
              <a:rPr lang="en-GB" altLang="zh-TW" dirty="0" smtClean="0"/>
              <a:t>)</a:t>
            </a:r>
            <a:endParaRPr lang="en-GB" altLang="zh-TW" dirty="0"/>
          </a:p>
          <a:p>
            <a:pPr lvl="1"/>
            <a:r>
              <a:rPr lang="en-GB" altLang="zh-TW" sz="2400" dirty="0">
                <a:solidFill>
                  <a:srgbClr val="006600"/>
                </a:solidFill>
              </a:rPr>
              <a:t>Termination</a:t>
            </a:r>
          </a:p>
          <a:p>
            <a:pPr lvl="2"/>
            <a:r>
              <a:rPr lang="en-GB" altLang="zh-TW" dirty="0"/>
              <a:t>deactivation of the active intermediate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976" y="5867400"/>
            <a:ext cx="818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Common in radical polymerizations and cracking of ethane</a:t>
            </a:r>
          </a:p>
        </p:txBody>
      </p:sp>
    </p:spTree>
    <p:extLst>
      <p:ext uri="{BB962C8B-B14F-4D97-AF65-F5344CB8AC3E}">
        <p14:creationId xmlns:p14="http://schemas.microsoft.com/office/powerpoint/2010/main" val="36524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 Radical Polymerizations (4 steps)</a:t>
            </a:r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2354054" y="833735"/>
            <a:ext cx="4435892" cy="995065"/>
            <a:chOff x="914400" y="990600"/>
            <a:chExt cx="4435892" cy="995065"/>
          </a:xfrm>
        </p:grpSpPr>
        <p:grpSp>
          <p:nvGrpSpPr>
            <p:cNvPr id="6" name="Group 16"/>
            <p:cNvGrpSpPr/>
            <p:nvPr/>
          </p:nvGrpSpPr>
          <p:grpSpPr>
            <a:xfrm>
              <a:off x="914400" y="990600"/>
              <a:ext cx="1736546" cy="995065"/>
              <a:chOff x="914400" y="990600"/>
              <a:chExt cx="1736546" cy="9950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14400" y="13716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52600" y="12192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47800" y="1524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9800" y="1143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8800" y="15240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95400" y="990600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667000" y="1639738"/>
              <a:ext cx="1219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5"/>
            <p:cNvGrpSpPr/>
            <p:nvPr/>
          </p:nvGrpSpPr>
          <p:grpSpPr>
            <a:xfrm>
              <a:off x="4191000" y="1314972"/>
              <a:ext cx="1159292" cy="651120"/>
              <a:chOff x="4191000" y="1524000"/>
              <a:chExt cx="1159292" cy="6511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91000" y="1524000"/>
                <a:ext cx="1159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M-M-M</a:t>
                </a:r>
              </a:p>
            </p:txBody>
          </p:sp>
          <p:sp>
            <p:nvSpPr>
              <p:cNvPr id="14" name="Double Bracket 13"/>
              <p:cNvSpPr/>
              <p:nvPr/>
            </p:nvSpPr>
            <p:spPr>
              <a:xfrm>
                <a:off x="4561242" y="1524000"/>
                <a:ext cx="365760" cy="457200"/>
              </a:xfrm>
              <a:prstGeom prst="bracketPair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43632" y="177501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1066800" y="1214735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monomer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113853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190500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Initiation: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424" y="3043816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Propagation: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424" y="4099785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Chain transfer: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424" y="5594874"/>
            <a:ext cx="331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4a. Termination by addition: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68600" y="1905000"/>
          <a:ext cx="142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0" name="Equation" r:id="rId3" imgW="1422400" imgH="431800" progId="">
                  <p:embed/>
                </p:oleObj>
              </mc:Choice>
              <mc:Fallback>
                <p:oleObj name="Equation" r:id="rId3" imgW="14224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905000"/>
                        <a:ext cx="1422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177576" y="1905000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Initiator (I) decomposes to 2 free radicals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675986" y="2438400"/>
          <a:ext cx="184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1" name="Equation" r:id="rId5" imgW="1841500" imgH="431800" progId="">
                  <p:embed/>
                </p:oleObj>
              </mc:Choice>
              <mc:Fallback>
                <p:oleObj name="Equation" r:id="rId5" imgW="18415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986" y="2438400"/>
                        <a:ext cx="1841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31"/>
          <p:cNvGrpSpPr/>
          <p:nvPr/>
        </p:nvGrpSpPr>
        <p:grpSpPr>
          <a:xfrm>
            <a:off x="4276186" y="2438400"/>
            <a:ext cx="2200814" cy="400110"/>
            <a:chOff x="4025176" y="3124200"/>
            <a:chExt cx="2200814" cy="400110"/>
          </a:xfrm>
        </p:grpSpPr>
        <p:cxnSp>
          <p:nvCxnSpPr>
            <p:cNvPr id="30" name="Curved Connector 29"/>
            <p:cNvCxnSpPr/>
            <p:nvPr/>
          </p:nvCxnSpPr>
          <p:spPr>
            <a:xfrm rot="10800000">
              <a:off x="4025176" y="3276600"/>
              <a:ext cx="838200" cy="762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00600" y="31242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Radical (1)</a:t>
              </a:r>
            </a:p>
          </p:txBody>
        </p:sp>
      </p:grpSp>
      <p:graphicFrame>
        <p:nvGraphicFramePr>
          <p:cNvPr id="44036" name="Object 4"/>
          <p:cNvGraphicFramePr>
            <a:graphicFrameLocks noChangeAspect="1"/>
          </p:cNvGraphicFramePr>
          <p:nvPr>
            <p:extLst/>
          </p:nvPr>
        </p:nvGraphicFramePr>
        <p:xfrm>
          <a:off x="2654300" y="3012066"/>
          <a:ext cx="219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2" name="Equation" r:id="rId7" imgW="2197100" imgH="469900" progId="">
                  <p:embed/>
                </p:oleObj>
              </mc:Choice>
              <mc:Fallback>
                <p:oleObj name="Equation" r:id="rId7" imgW="21971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012066"/>
                        <a:ext cx="2197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>
            <p:extLst/>
          </p:nvPr>
        </p:nvGraphicFramePr>
        <p:xfrm>
          <a:off x="2641600" y="3469266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3" name="Equation" r:id="rId9" imgW="2324100" imgH="508000" progId="">
                  <p:embed/>
                </p:oleObj>
              </mc:Choice>
              <mc:Fallback>
                <p:oleObj name="Equation" r:id="rId9" imgW="2324100" imgH="508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469266"/>
                        <a:ext cx="2324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29200" y="309793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Chain elongation, new monomers add to chain 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>
            <p:extLst/>
          </p:nvPr>
        </p:nvGraphicFramePr>
        <p:xfrm>
          <a:off x="2673350" y="4087085"/>
          <a:ext cx="264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11" imgW="2641600" imgH="469900" progId="">
                  <p:embed/>
                </p:oleObj>
              </mc:Choice>
              <mc:Fallback>
                <p:oleObj name="Equation" r:id="rId11" imgW="26416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4087085"/>
                        <a:ext cx="26416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90800" y="45469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“Live” polymer chain transfers radical to monomer.  Polymer chain is no longer reactive (dead).  Can also transfer to solvent or other species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/>
          </p:nvPr>
        </p:nvGraphicFramePr>
        <p:xfrm>
          <a:off x="3708400" y="5562600"/>
          <a:ext cx="2692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Equation" r:id="rId13" imgW="2692400" imgH="469900" progId="">
                  <p:embed/>
                </p:oleObj>
              </mc:Choice>
              <mc:Fallback>
                <p:oleObj name="Equation" r:id="rId13" imgW="26924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62600"/>
                        <a:ext cx="2692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94424" y="6084348"/>
            <a:ext cx="445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4b. Termination by </a:t>
            </a:r>
            <a:r>
              <a:rPr lang="en-US" sz="2000" dirty="0" err="1" smtClean="0"/>
              <a:t>disproportionation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41" name="Object 8"/>
          <p:cNvGraphicFramePr>
            <a:graphicFrameLocks noChangeAspect="1"/>
          </p:cNvGraphicFramePr>
          <p:nvPr>
            <p:extLst/>
          </p:nvPr>
        </p:nvGraphicFramePr>
        <p:xfrm>
          <a:off x="4876800" y="6052074"/>
          <a:ext cx="294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Equation" r:id="rId15" imgW="2946400" imgH="469900" progId="">
                  <p:embed/>
                </p:oleObj>
              </mc:Choice>
              <mc:Fallback>
                <p:oleObj name="Equation" r:id="rId15" imgW="29464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52074"/>
                        <a:ext cx="2946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8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4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4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36" grpId="0"/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GB" altLang="zh-TW" dirty="0"/>
              <a:t>PSSH </a:t>
            </a:r>
            <a:r>
              <a:rPr lang="en-GB" altLang="zh-TW" dirty="0" smtClean="0"/>
              <a:t>Applied </a:t>
            </a:r>
            <a:r>
              <a:rPr lang="en-GB" altLang="zh-TW" dirty="0"/>
              <a:t>to </a:t>
            </a:r>
            <a:r>
              <a:rPr lang="en-GB" altLang="zh-TW" dirty="0" smtClean="0"/>
              <a:t>Thermal Cracking </a:t>
            </a:r>
            <a:r>
              <a:rPr lang="en-GB" altLang="zh-TW" dirty="0"/>
              <a:t>of </a:t>
            </a:r>
            <a:r>
              <a:rPr lang="en-GB" altLang="zh-TW" dirty="0" smtClean="0"/>
              <a:t>Ethane</a:t>
            </a:r>
            <a:endParaRPr lang="en-GB" altLang="zh-TW" dirty="0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183173" y="1371600"/>
            <a:ext cx="8300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thermal decomposition of ethane to </a:t>
            </a:r>
            <a:r>
              <a:rPr kumimoji="1" lang="en-GB" altLang="zh-TW" sz="2000" u="sng" dirty="0"/>
              <a:t>ethylene</a:t>
            </a:r>
            <a:r>
              <a:rPr kumimoji="1" lang="en-GB" altLang="zh-TW" sz="2000" dirty="0"/>
              <a:t>, methane, butane and</a:t>
            </a:r>
          </a:p>
          <a:p>
            <a:pPr algn="l" eaLnBrk="1" hangingPunct="1"/>
            <a:r>
              <a:rPr kumimoji="1" lang="en-GB" altLang="zh-TW" sz="2000" dirty="0"/>
              <a:t>hydrogen is believed to proceed in the following sequence: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574816" y="2470118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 dirty="0">
                <a:solidFill>
                  <a:srgbClr val="7030A0"/>
                </a:solidFill>
              </a:rPr>
              <a:t>Initiation:</a:t>
            </a:r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>
            <p:extLst/>
          </p:nvPr>
        </p:nvGraphicFramePr>
        <p:xfrm>
          <a:off x="2913063" y="2455863"/>
          <a:ext cx="2065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6" name="Equation" r:id="rId3" imgW="2234880" imgH="431640" progId="">
                  <p:embed/>
                </p:oleObj>
              </mc:Choice>
              <mc:Fallback>
                <p:oleObj name="Equation" r:id="rId3" imgW="2234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455863"/>
                        <a:ext cx="20653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>
            <p:extLst/>
          </p:nvPr>
        </p:nvGraphicFramePr>
        <p:xfrm>
          <a:off x="6216651" y="247332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7" name="Equation" r:id="rId5" imgW="2108160" imgH="393480" progId="">
                  <p:embed/>
                </p:oleObj>
              </mc:Choice>
              <mc:Fallback>
                <p:oleObj name="Equation" r:id="rId5" imgW="210816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247332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43608" y="3059726"/>
            <a:ext cx="17668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>
                <a:solidFill>
                  <a:srgbClr val="7030A0"/>
                </a:solidFill>
              </a:rPr>
              <a:t>Propagation:</a:t>
            </a:r>
          </a:p>
        </p:txBody>
      </p:sp>
      <p:graphicFrame>
        <p:nvGraphicFramePr>
          <p:cNvPr id="204808" name="Object 8"/>
          <p:cNvGraphicFramePr>
            <a:graphicFrameLocks noChangeAspect="1"/>
          </p:cNvGraphicFramePr>
          <p:nvPr>
            <p:extLst/>
          </p:nvPr>
        </p:nvGraphicFramePr>
        <p:xfrm>
          <a:off x="2079625" y="3051174"/>
          <a:ext cx="373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8" name="Equation" r:id="rId7" imgW="4038600" imgH="431800" progId="">
                  <p:embed/>
                </p:oleObj>
              </mc:Choice>
              <mc:Fallback>
                <p:oleObj name="Equation" r:id="rId7" imgW="40386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051174"/>
                        <a:ext cx="373380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9" name="Object 9"/>
          <p:cNvGraphicFramePr>
            <a:graphicFrameLocks noChangeAspect="1"/>
          </p:cNvGraphicFramePr>
          <p:nvPr>
            <p:extLst/>
          </p:nvPr>
        </p:nvGraphicFramePr>
        <p:xfrm>
          <a:off x="6216651" y="3087686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9" name="Equation" r:id="rId9" imgW="2857500" imgH="393700" progId="">
                  <p:embed/>
                </p:oleObj>
              </mc:Choice>
              <mc:Fallback>
                <p:oleObj name="Equation" r:id="rId9" imgW="28575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3087686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ChangeAspect="1"/>
          </p:cNvGraphicFramePr>
          <p:nvPr>
            <p:extLst/>
          </p:nvPr>
        </p:nvGraphicFramePr>
        <p:xfrm>
          <a:off x="2655888" y="3673474"/>
          <a:ext cx="2581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0" name="Equation" r:id="rId11" imgW="2794000" imgH="431800" progId="">
                  <p:embed/>
                </p:oleObj>
              </mc:Choice>
              <mc:Fallback>
                <p:oleObj name="Equation" r:id="rId11" imgW="27940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673474"/>
                        <a:ext cx="25812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1" name="Object 11"/>
          <p:cNvGraphicFramePr>
            <a:graphicFrameLocks noChangeAspect="1"/>
          </p:cNvGraphicFramePr>
          <p:nvPr>
            <p:extLst/>
          </p:nvPr>
        </p:nvGraphicFramePr>
        <p:xfrm>
          <a:off x="6324600" y="3659188"/>
          <a:ext cx="21066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1" name="Equation" r:id="rId13" imgW="2273040" imgH="495000" progId="">
                  <p:embed/>
                </p:oleObj>
              </mc:Choice>
              <mc:Fallback>
                <p:oleObj name="Equation" r:id="rId13" imgW="2273040" imgH="495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9188"/>
                        <a:ext cx="210661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2" name="Object 12"/>
          <p:cNvGraphicFramePr>
            <a:graphicFrameLocks noChangeAspect="1"/>
          </p:cNvGraphicFramePr>
          <p:nvPr>
            <p:extLst/>
          </p:nvPr>
        </p:nvGraphicFramePr>
        <p:xfrm>
          <a:off x="2459038" y="4319586"/>
          <a:ext cx="2974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2" name="Equation" r:id="rId15" imgW="3213100" imgH="431800" progId="">
                  <p:embed/>
                </p:oleObj>
              </mc:Choice>
              <mc:Fallback>
                <p:oleObj name="Equation" r:id="rId15" imgW="32131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319586"/>
                        <a:ext cx="2974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3" name="Object 13"/>
          <p:cNvGraphicFramePr>
            <a:graphicFrameLocks noChangeAspect="1"/>
          </p:cNvGraphicFramePr>
          <p:nvPr>
            <p:extLst/>
          </p:nvPr>
        </p:nvGraphicFramePr>
        <p:xfrm>
          <a:off x="6216651" y="4356099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3" name="Equation" r:id="rId17" imgW="2590800" imgH="393700" progId="">
                  <p:embed/>
                </p:oleObj>
              </mc:Choice>
              <mc:Fallback>
                <p:oleObj name="Equation" r:id="rId17" imgW="2590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4356099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193108" y="4888526"/>
            <a:ext cx="1717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b="1">
                <a:solidFill>
                  <a:srgbClr val="7030A0"/>
                </a:solidFill>
              </a:rPr>
              <a:t>Termination:</a:t>
            </a:r>
          </a:p>
        </p:txBody>
      </p:sp>
      <p:graphicFrame>
        <p:nvGraphicFramePr>
          <p:cNvPr id="204815" name="Object 15"/>
          <p:cNvGraphicFramePr>
            <a:graphicFrameLocks noChangeAspect="1"/>
          </p:cNvGraphicFramePr>
          <p:nvPr>
            <p:extLst/>
          </p:nvPr>
        </p:nvGraphicFramePr>
        <p:xfrm>
          <a:off x="2794794" y="4852986"/>
          <a:ext cx="23034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4" name="Equation" r:id="rId19" imgW="2501900" imgH="431800" progId="">
                  <p:embed/>
                </p:oleObj>
              </mc:Choice>
              <mc:Fallback>
                <p:oleObj name="Equation" r:id="rId19" imgW="25019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794" y="4852986"/>
                        <a:ext cx="230346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6" name="Object 16"/>
          <p:cNvGraphicFramePr>
            <a:graphicFrameLocks noChangeAspect="1"/>
          </p:cNvGraphicFramePr>
          <p:nvPr>
            <p:extLst/>
          </p:nvPr>
        </p:nvGraphicFramePr>
        <p:xfrm>
          <a:off x="6216651" y="4827588"/>
          <a:ext cx="2547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5" name="Equation" r:id="rId21" imgW="2755800" imgH="558720" progId="">
                  <p:embed/>
                </p:oleObj>
              </mc:Choice>
              <mc:Fallback>
                <p:oleObj name="Equation" r:id="rId21" imgW="27558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1" y="4827588"/>
                        <a:ext cx="254793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216877" y="3003549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193431" y="4768849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216877" y="5486400"/>
            <a:ext cx="850655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152400" y="5513169"/>
            <a:ext cx="7686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zh-TW" altLang="en-GB" dirty="0"/>
              <a:t>(</a:t>
            </a:r>
            <a:r>
              <a:rPr kumimoji="1" lang="en-GB" altLang="zh-TW" dirty="0"/>
              <a:t>a) Use the PSSH to derive a rate law for the rate of formation of </a:t>
            </a:r>
            <a:r>
              <a:rPr kumimoji="1" lang="en-GB" altLang="zh-TW" dirty="0">
                <a:solidFill>
                  <a:srgbClr val="006600"/>
                </a:solidFill>
              </a:rPr>
              <a:t>ethylene</a:t>
            </a: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152401" y="5830669"/>
            <a:ext cx="8994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zh-TW" altLang="en-GB" dirty="0"/>
              <a:t>(</a:t>
            </a:r>
            <a:r>
              <a:rPr kumimoji="1" lang="en-GB" altLang="zh-TW" dirty="0"/>
              <a:t>b) Compare the PSSH solution in Part (a) to that obtained by solving the complete set</a:t>
            </a:r>
          </a:p>
          <a:p>
            <a:pPr algn="l" eaLnBrk="1" hangingPunct="1"/>
            <a:r>
              <a:rPr kumimoji="1" lang="en-GB" altLang="zh-TW" dirty="0"/>
              <a:t>of ODE mole balance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14800" y="3742260"/>
            <a:ext cx="609600" cy="36576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51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07" grpId="0"/>
      <p:bldP spid="204814" grpId="0"/>
      <p:bldP spid="204817" grpId="0" animBg="1"/>
      <p:bldP spid="204818" grpId="0" animBg="1"/>
      <p:bldP spid="204819" grpId="0" animBg="1"/>
      <p:bldP spid="204820" grpId="0"/>
      <p:bldP spid="204821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2" name="Object 16"/>
          <p:cNvGraphicFramePr>
            <a:graphicFrameLocks noChangeAspect="1"/>
          </p:cNvGraphicFramePr>
          <p:nvPr>
            <p:extLst/>
          </p:nvPr>
        </p:nvGraphicFramePr>
        <p:xfrm>
          <a:off x="6324600" y="1611438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0" name="Equation" r:id="rId3" imgW="2857500" imgH="393700" progId="Equation.DSMT4">
                  <p:embed/>
                </p:oleObj>
              </mc:Choice>
              <mc:Fallback>
                <p:oleObj name="Equation" r:id="rId3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11438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95250" y="76200"/>
            <a:ext cx="3884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rate of formation of ethylene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/>
          </p:nvPr>
        </p:nvGraphicFramePr>
        <p:xfrm>
          <a:off x="3970338" y="92075"/>
          <a:ext cx="1831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1" name="Equation" r:id="rId5" imgW="1981080" imgH="393480" progId="Equation.DSMT4">
                  <p:embed/>
                </p:oleObj>
              </mc:Choice>
              <mc:Fallback>
                <p:oleObj name="Equation" r:id="rId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92075"/>
                        <a:ext cx="1831975" cy="392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7058" y="506411"/>
            <a:ext cx="9066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GB" altLang="zh-TW" sz="2000" dirty="0">
                <a:solidFill>
                  <a:srgbClr val="7030A0"/>
                </a:solidFill>
              </a:rPr>
              <a:t>The net  rates of reaction of 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reactive </a:t>
            </a:r>
            <a:r>
              <a:rPr kumimoji="1" lang="en-GB" altLang="zh-TW" sz="2000" dirty="0">
                <a:solidFill>
                  <a:srgbClr val="7030A0"/>
                </a:solidFill>
              </a:rPr>
              <a:t>intermediates C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2</a:t>
            </a:r>
            <a:r>
              <a:rPr kumimoji="1" lang="en-GB" altLang="zh-TW" sz="2000" dirty="0">
                <a:solidFill>
                  <a:srgbClr val="7030A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CH</a:t>
            </a:r>
            <a:r>
              <a:rPr kumimoji="1" lang="en-GB" altLang="zh-TW" sz="2000" baseline="-25000" dirty="0" smtClean="0">
                <a:solidFill>
                  <a:srgbClr val="7030A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</a:t>
            </a:r>
            <a:r>
              <a:rPr kumimoji="1" lang="en-GB" altLang="zh-TW" sz="2000" dirty="0">
                <a:solidFill>
                  <a:srgbClr val="7030A0"/>
                </a:solidFill>
              </a:rPr>
              <a:t>H• 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are:</a:t>
            </a:r>
            <a:endParaRPr kumimoji="1" lang="en-GB" altLang="zh-TW" sz="2000" dirty="0">
              <a:solidFill>
                <a:srgbClr val="7030A0"/>
              </a:solidFill>
            </a:endParaRPr>
          </a:p>
        </p:txBody>
      </p:sp>
      <p:graphicFrame>
        <p:nvGraphicFramePr>
          <p:cNvPr id="205834" name="Object 10"/>
          <p:cNvGraphicFramePr>
            <a:graphicFrameLocks noChangeAspect="1"/>
          </p:cNvGraphicFramePr>
          <p:nvPr>
            <p:extLst/>
          </p:nvPr>
        </p:nvGraphicFramePr>
        <p:xfrm>
          <a:off x="512763" y="2349500"/>
          <a:ext cx="2695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2" name="Equation" r:id="rId7" imgW="2908080" imgH="393480" progId="Equation.DSMT4">
                  <p:embed/>
                </p:oleObj>
              </mc:Choice>
              <mc:Fallback>
                <p:oleObj name="Equation" r:id="rId7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349500"/>
                        <a:ext cx="2695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/>
          </p:nvPr>
        </p:nvGraphicFramePr>
        <p:xfrm>
          <a:off x="442913" y="3189288"/>
          <a:ext cx="2357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3" name="Equation" r:id="rId9" imgW="2539800" imgH="393480" progId="Equation.DSMT4">
                  <p:embed/>
                </p:oleObj>
              </mc:Choice>
              <mc:Fallback>
                <p:oleObj name="Equation" r:id="rId9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189288"/>
                        <a:ext cx="2357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6019800" y="94895"/>
            <a:ext cx="2460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GB" altLang="zh-TW" sz="2000" dirty="0" smtClean="0">
                <a:solidFill>
                  <a:srgbClr val="0000FF"/>
                </a:solidFill>
              </a:rPr>
              <a:t>Goal: </a:t>
            </a:r>
            <a:r>
              <a:rPr kumimoji="1" lang="en-GB" altLang="zh-TW" sz="2000" dirty="0">
                <a:solidFill>
                  <a:srgbClr val="0000FF"/>
                </a:solidFill>
              </a:rPr>
              <a:t>replace </a:t>
            </a:r>
            <a:r>
              <a:rPr kumimoji="1" lang="en-GB" altLang="zh-TW" sz="2000" dirty="0">
                <a:solidFill>
                  <a:srgbClr val="00B05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B050"/>
                </a:solidFill>
              </a:rPr>
              <a:t>C2H5•</a:t>
            </a:r>
            <a:endParaRPr kumimoji="1" lang="en-GB" altLang="zh-TW" sz="2000" dirty="0">
              <a:solidFill>
                <a:srgbClr val="00B050"/>
              </a:solidFill>
            </a:endParaRP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>
            <p:extLst/>
          </p:nvPr>
        </p:nvGraphicFramePr>
        <p:xfrm>
          <a:off x="6324600" y="101917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4" name="Equation" r:id="rId11" imgW="2108160" imgH="393480" progId="Equation.DSMT4">
                  <p:embed/>
                </p:oleObj>
              </mc:Choice>
              <mc:Fallback>
                <p:oleObj name="Equation" r:id="rId11" imgW="2108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1917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6365875" y="2162175"/>
          <a:ext cx="2130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5" name="Equation" r:id="rId13" imgW="2298600" imgH="393480" progId="Equation.DSMT4">
                  <p:embed/>
                </p:oleObj>
              </mc:Choice>
              <mc:Fallback>
                <p:oleObj name="Equation" r:id="rId13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62175"/>
                        <a:ext cx="2130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6324600" y="2619500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Equation" r:id="rId15" imgW="2590800" imgH="393700" progId="">
                  <p:embed/>
                </p:oleObj>
              </mc:Choice>
              <mc:Fallback>
                <p:oleObj name="Equation" r:id="rId15" imgW="2590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19500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/>
          </p:nvPr>
        </p:nvGraphicFramePr>
        <p:xfrm>
          <a:off x="6324600" y="3000375"/>
          <a:ext cx="2549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Equation" r:id="rId17" imgW="2755800" imgH="558720" progId="">
                  <p:embed/>
                </p:oleObj>
              </mc:Choice>
              <mc:Fallback>
                <p:oleObj name="Equation" r:id="rId17" imgW="27558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00375"/>
                        <a:ext cx="2549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8669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>
                <a:solidFill>
                  <a:srgbClr val="00660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2</a:t>
            </a:r>
            <a:r>
              <a:rPr kumimoji="1" lang="en-GB" altLang="zh-TW" sz="2000" dirty="0">
                <a:solidFill>
                  <a:srgbClr val="00660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 &amp; 4,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&amp; 5: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9145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CH</a:t>
            </a:r>
            <a:r>
              <a:rPr kumimoji="1" lang="en-GB" altLang="zh-TW" sz="2000" baseline="-25000" dirty="0" smtClean="0">
                <a:solidFill>
                  <a:srgbClr val="00660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1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743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H•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4: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8140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FF"/>
                </a:solidFill>
              </a:rPr>
              <a:t>Plug rate </a:t>
            </a:r>
            <a:r>
              <a:rPr lang="en-US" sz="1900" dirty="0" err="1" smtClean="0">
                <a:solidFill>
                  <a:srgbClr val="0000FF"/>
                </a:solidFill>
              </a:rPr>
              <a:t>eqs</a:t>
            </a:r>
            <a:r>
              <a:rPr lang="en-US" sz="1900" dirty="0" smtClean="0">
                <a:solidFill>
                  <a:srgbClr val="0000FF"/>
                </a:solidFill>
              </a:rPr>
              <a:t> into </a:t>
            </a:r>
            <a:r>
              <a:rPr lang="en-US" sz="1900" dirty="0" err="1" smtClean="0">
                <a:solidFill>
                  <a:srgbClr val="0000FF"/>
                </a:solidFill>
              </a:rPr>
              <a:t>eq</a:t>
            </a:r>
            <a:r>
              <a:rPr lang="en-US" sz="1900" dirty="0" smtClean="0">
                <a:solidFill>
                  <a:srgbClr val="0000FF"/>
                </a:solidFill>
              </a:rPr>
              <a:t> above, assume rate = 0 (PSSH) &amp; solve for reactive species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092950" y="5562600"/>
          <a:ext cx="1790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8" name="Equation" r:id="rId19" imgW="1790640" imgH="812520" progId="Equation.DSMT4">
                  <p:embed/>
                </p:oleObj>
              </mc:Choice>
              <mc:Fallback>
                <p:oleObj name="Equation" r:id="rId19" imgW="1790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562600"/>
                        <a:ext cx="1790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2763" y="1538288"/>
          <a:ext cx="4670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9" name="Equation" r:id="rId21" imgW="5029200" imgH="393480" progId="Equation.DSMT4">
                  <p:embed/>
                </p:oleObj>
              </mc:Choice>
              <mc:Fallback>
                <p:oleObj name="Equation" r:id="rId21" imgW="5029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38288"/>
                        <a:ext cx="46704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59050" y="5646738"/>
          <a:ext cx="1739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0" name="Equation" r:id="rId23" imgW="1739880" imgH="685800" progId="Equation.DSMT4">
                  <p:embed/>
                </p:oleObj>
              </mc:Choice>
              <mc:Fallback>
                <p:oleObj name="Equation" r:id="rId23" imgW="1739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5646738"/>
                        <a:ext cx="1739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4903559"/>
          <a:ext cx="40020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1" name="Equation" r:id="rId25" imgW="4317840" imgH="393480" progId="Equation.DSMT4">
                  <p:embed/>
                </p:oleObj>
              </mc:Choice>
              <mc:Fallback>
                <p:oleObj name="Equation" r:id="rId25" imgW="431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03559"/>
                        <a:ext cx="4002088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009650" y="3840163"/>
          <a:ext cx="71231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2" name="Equation" r:id="rId27" imgW="7670520" imgH="558720" progId="Equation.DSMT4">
                  <p:embed/>
                </p:oleObj>
              </mc:Choice>
              <mc:Fallback>
                <p:oleObj name="Equation" r:id="rId27" imgW="76705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840163"/>
                        <a:ext cx="71231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31024" y="4446359"/>
            <a:ext cx="365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en-GB" altLang="zh-TW" sz="2000" dirty="0" smtClean="0">
                <a:solidFill>
                  <a:srgbClr val="0000FF"/>
                </a:solidFill>
              </a:rPr>
              <a:t>Need to </a:t>
            </a:r>
            <a:r>
              <a:rPr kumimoji="1" lang="en-GB" altLang="zh-TW" sz="2000" dirty="0">
                <a:solidFill>
                  <a:srgbClr val="0000FF"/>
                </a:solidFill>
              </a:rPr>
              <a:t>replace </a:t>
            </a:r>
            <a:r>
              <a:rPr kumimoji="1" lang="en-GB" altLang="zh-TW" sz="2000" dirty="0" smtClean="0">
                <a:solidFill>
                  <a:srgbClr val="FF0000"/>
                </a:solidFill>
              </a:rPr>
              <a:t>C</a:t>
            </a:r>
            <a:r>
              <a:rPr kumimoji="1" lang="en-GB" altLang="zh-TW" sz="2000" baseline="-25000" dirty="0" smtClean="0">
                <a:solidFill>
                  <a:srgbClr val="FF0000"/>
                </a:solidFill>
              </a:rPr>
              <a:t>CH3•</a:t>
            </a:r>
            <a:r>
              <a:rPr kumimoji="1" lang="en-GB" altLang="zh-TW" sz="2000" dirty="0">
                <a:solidFill>
                  <a:srgbClr val="FF0000"/>
                </a:solidFill>
              </a:rPr>
              <a:t> </a:t>
            </a:r>
            <a:r>
              <a:rPr kumimoji="1" lang="en-GB" altLang="zh-TW" sz="2000" dirty="0" smtClean="0">
                <a:solidFill>
                  <a:srgbClr val="0000FF"/>
                </a:solidFill>
              </a:rPr>
              <a:t>and </a:t>
            </a:r>
            <a:r>
              <a:rPr kumimoji="1" lang="en-GB" altLang="zh-TW" sz="2000" dirty="0" smtClean="0">
                <a:solidFill>
                  <a:srgbClr val="993300"/>
                </a:solidFill>
              </a:rPr>
              <a:t>C</a:t>
            </a:r>
            <a:r>
              <a:rPr kumimoji="1" lang="en-GB" altLang="zh-TW" sz="2000" baseline="-25000" dirty="0" smtClean="0">
                <a:solidFill>
                  <a:srgbClr val="993300"/>
                </a:solidFill>
              </a:rPr>
              <a:t>H•</a:t>
            </a:r>
            <a:endParaRPr kumimoji="1" lang="en-GB" altLang="zh-TW" sz="2000" dirty="0">
              <a:solidFill>
                <a:srgbClr val="9933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021263" y="4903559"/>
          <a:ext cx="31321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3" name="Equation" r:id="rId29" imgW="3377880" imgH="393480" progId="Equation.DSMT4">
                  <p:embed/>
                </p:oleObj>
              </mc:Choice>
              <mc:Fallback>
                <p:oleObj name="Equation" r:id="rId29" imgW="3377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4903559"/>
                        <a:ext cx="313213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5567104"/>
          <a:ext cx="2165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4" name="Equation" r:id="rId31" imgW="2336760" imgH="812520" progId="Equation.DSMT4">
                  <p:embed/>
                </p:oleObj>
              </mc:Choice>
              <mc:Fallback>
                <p:oleObj name="Equation" r:id="rId31" imgW="2336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7104"/>
                        <a:ext cx="21653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3950" y="5768945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 the same for </a:t>
            </a:r>
            <a:r>
              <a:rPr lang="en-US" sz="2000" dirty="0" smtClean="0">
                <a:solidFill>
                  <a:srgbClr val="993300"/>
                </a:solidFill>
              </a:rPr>
              <a:t>C</a:t>
            </a:r>
            <a:r>
              <a:rPr lang="en-US" sz="2000" baseline="-25000" dirty="0" smtClean="0">
                <a:solidFill>
                  <a:srgbClr val="993300"/>
                </a:solidFill>
              </a:rPr>
              <a:t>H</a:t>
            </a:r>
            <a:r>
              <a:rPr lang="en-US" sz="2000" baseline="-25000" dirty="0" smtClean="0">
                <a:solidFill>
                  <a:srgbClr val="993300"/>
                </a:solidFill>
                <a:latin typeface="Arial"/>
                <a:cs typeface="Arial"/>
              </a:rPr>
              <a:t>•</a:t>
            </a:r>
            <a:endParaRPr lang="en-US" sz="2000" dirty="0" smtClean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6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/>
      <p:bldP spid="2" grpId="0"/>
      <p:bldP spid="23" grpId="0"/>
      <p:bldP spid="24" grpId="0"/>
      <p:bldP spid="3" grpId="0"/>
      <p:bldP spid="2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2" name="Object 16"/>
          <p:cNvGraphicFramePr>
            <a:graphicFrameLocks noChangeAspect="1"/>
          </p:cNvGraphicFramePr>
          <p:nvPr>
            <p:extLst/>
          </p:nvPr>
        </p:nvGraphicFramePr>
        <p:xfrm>
          <a:off x="6324600" y="1611438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6" name="Equation" r:id="rId3" imgW="2857500" imgH="393700" progId="Equation.DSMT4">
                  <p:embed/>
                </p:oleObj>
              </mc:Choice>
              <mc:Fallback>
                <p:oleObj name="Equation" r:id="rId3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11438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95250" y="76200"/>
            <a:ext cx="3884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rate of formation of ethylene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/>
          </p:nvPr>
        </p:nvGraphicFramePr>
        <p:xfrm>
          <a:off x="3970338" y="92075"/>
          <a:ext cx="1831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Equation" r:id="rId5" imgW="1981080" imgH="393480" progId="Equation.DSMT4">
                  <p:embed/>
                </p:oleObj>
              </mc:Choice>
              <mc:Fallback>
                <p:oleObj name="Equation" r:id="rId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92075"/>
                        <a:ext cx="1831975" cy="392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7058" y="506411"/>
            <a:ext cx="8959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GB" altLang="zh-TW" sz="2000" dirty="0">
                <a:solidFill>
                  <a:srgbClr val="7030A0"/>
                </a:solidFill>
              </a:rPr>
              <a:t>The net  rates of reaction of active intermediates C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2</a:t>
            </a:r>
            <a:r>
              <a:rPr kumimoji="1" lang="en-GB" altLang="zh-TW" sz="2000" dirty="0">
                <a:solidFill>
                  <a:srgbClr val="7030A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CH</a:t>
            </a:r>
            <a:r>
              <a:rPr kumimoji="1" lang="en-GB" altLang="zh-TW" sz="2000" baseline="-25000" dirty="0" smtClean="0">
                <a:solidFill>
                  <a:srgbClr val="7030A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</a:t>
            </a:r>
            <a:r>
              <a:rPr kumimoji="1" lang="en-GB" altLang="zh-TW" sz="2000" dirty="0">
                <a:solidFill>
                  <a:srgbClr val="7030A0"/>
                </a:solidFill>
              </a:rPr>
              <a:t>H• are (PSSH):</a:t>
            </a:r>
          </a:p>
        </p:txBody>
      </p:sp>
      <p:graphicFrame>
        <p:nvGraphicFramePr>
          <p:cNvPr id="205831" name="Object 7"/>
          <p:cNvGraphicFramePr>
            <a:graphicFrameLocks noChangeAspect="1"/>
          </p:cNvGraphicFramePr>
          <p:nvPr>
            <p:extLst/>
          </p:nvPr>
        </p:nvGraphicFramePr>
        <p:xfrm>
          <a:off x="1009650" y="3840163"/>
          <a:ext cx="71231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8" name="Equation" r:id="rId7" imgW="7670520" imgH="558720" progId="Equation.DSMT4">
                  <p:embed/>
                </p:oleObj>
              </mc:Choice>
              <mc:Fallback>
                <p:oleObj name="Equation" r:id="rId7" imgW="76705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840163"/>
                        <a:ext cx="71231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/>
          </p:nvPr>
        </p:nvGraphicFramePr>
        <p:xfrm>
          <a:off x="512763" y="2349500"/>
          <a:ext cx="2695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9" name="Equation" r:id="rId9" imgW="2908080" imgH="393480" progId="Equation.DSMT4">
                  <p:embed/>
                </p:oleObj>
              </mc:Choice>
              <mc:Fallback>
                <p:oleObj name="Equation" r:id="rId9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349500"/>
                        <a:ext cx="2695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/>
          </p:nvPr>
        </p:nvGraphicFramePr>
        <p:xfrm>
          <a:off x="442913" y="3189288"/>
          <a:ext cx="2357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0" name="Equation" r:id="rId11" imgW="2539800" imgH="393480" progId="Equation.DSMT4">
                  <p:embed/>
                </p:oleObj>
              </mc:Choice>
              <mc:Fallback>
                <p:oleObj name="Equation" r:id="rId11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189288"/>
                        <a:ext cx="2357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6019800" y="94895"/>
            <a:ext cx="2460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 smtClean="0">
                <a:solidFill>
                  <a:srgbClr val="0000FF"/>
                </a:solidFill>
              </a:rPr>
              <a:t>Goal: </a:t>
            </a:r>
            <a:r>
              <a:rPr kumimoji="1" lang="en-GB" altLang="zh-TW" sz="2000" dirty="0">
                <a:solidFill>
                  <a:srgbClr val="0000FF"/>
                </a:solidFill>
              </a:rPr>
              <a:t>replace </a:t>
            </a:r>
            <a:r>
              <a:rPr kumimoji="1" lang="en-GB" altLang="zh-TW" sz="2000" dirty="0" smtClean="0">
                <a:solidFill>
                  <a:srgbClr val="00B050"/>
                </a:solidFill>
              </a:rPr>
              <a:t>C</a:t>
            </a:r>
            <a:r>
              <a:rPr kumimoji="1" lang="en-GB" altLang="zh-TW" sz="2000" baseline="-25000" dirty="0" smtClean="0">
                <a:solidFill>
                  <a:srgbClr val="00B050"/>
                </a:solidFill>
              </a:rPr>
              <a:t>C2H5•</a:t>
            </a:r>
            <a:endParaRPr kumimoji="1" lang="en-GB" altLang="zh-TW" sz="2000" dirty="0">
              <a:solidFill>
                <a:srgbClr val="00B050"/>
              </a:solidFill>
            </a:endParaRP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>
            <p:extLst/>
          </p:nvPr>
        </p:nvGraphicFramePr>
        <p:xfrm>
          <a:off x="6324600" y="101917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1" name="Equation" r:id="rId13" imgW="2108160" imgH="393480" progId="Equation.DSMT4">
                  <p:embed/>
                </p:oleObj>
              </mc:Choice>
              <mc:Fallback>
                <p:oleObj name="Equation" r:id="rId13" imgW="2108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1917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6365875" y="2162175"/>
          <a:ext cx="2130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2" name="Equation" r:id="rId15" imgW="2298600" imgH="393480" progId="Equation.DSMT4">
                  <p:embed/>
                </p:oleObj>
              </mc:Choice>
              <mc:Fallback>
                <p:oleObj name="Equation" r:id="rId15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62175"/>
                        <a:ext cx="2130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6324600" y="2619500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3" name="Equation" r:id="rId17" imgW="2590800" imgH="393700" progId="">
                  <p:embed/>
                </p:oleObj>
              </mc:Choice>
              <mc:Fallback>
                <p:oleObj name="Equation" r:id="rId17" imgW="2590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19500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/>
          </p:nvPr>
        </p:nvGraphicFramePr>
        <p:xfrm>
          <a:off x="6324600" y="3000375"/>
          <a:ext cx="2549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4" name="Equation" r:id="rId19" imgW="2755800" imgH="558720" progId="">
                  <p:embed/>
                </p:oleObj>
              </mc:Choice>
              <mc:Fallback>
                <p:oleObj name="Equation" r:id="rId19" imgW="27558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00375"/>
                        <a:ext cx="2549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8669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>
                <a:solidFill>
                  <a:srgbClr val="00660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2</a:t>
            </a:r>
            <a:r>
              <a:rPr kumimoji="1" lang="en-GB" altLang="zh-TW" sz="2000" dirty="0">
                <a:solidFill>
                  <a:srgbClr val="00660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 &amp; 4,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&amp; 5: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9145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CH</a:t>
            </a:r>
            <a:r>
              <a:rPr kumimoji="1" lang="en-GB" altLang="zh-TW" sz="2000" baseline="-25000" dirty="0" smtClean="0">
                <a:solidFill>
                  <a:srgbClr val="00660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1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743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H•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4: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3568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FF"/>
                </a:solidFill>
              </a:rPr>
              <a:t>Plug rate </a:t>
            </a:r>
            <a:r>
              <a:rPr lang="en-US" sz="1900" dirty="0" err="1" smtClean="0">
                <a:solidFill>
                  <a:srgbClr val="0000FF"/>
                </a:solidFill>
              </a:rPr>
              <a:t>eqs</a:t>
            </a:r>
            <a:r>
              <a:rPr lang="en-US" sz="1900" dirty="0" smtClean="0">
                <a:solidFill>
                  <a:srgbClr val="0000FF"/>
                </a:solidFill>
              </a:rPr>
              <a:t> into </a:t>
            </a:r>
            <a:r>
              <a:rPr lang="en-US" sz="1900" dirty="0" err="1" smtClean="0">
                <a:solidFill>
                  <a:srgbClr val="0000FF"/>
                </a:solidFill>
              </a:rPr>
              <a:t>eq</a:t>
            </a:r>
            <a:r>
              <a:rPr lang="en-US" sz="1900" dirty="0" smtClean="0">
                <a:solidFill>
                  <a:srgbClr val="0000FF"/>
                </a:solidFill>
              </a:rPr>
              <a:t> above, assume rate=0 (PSSH) &amp; solve for reactive species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88150" y="4532313"/>
          <a:ext cx="1790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5" name="Equation" r:id="rId21" imgW="1790640" imgH="812520" progId="Equation.DSMT4">
                  <p:embed/>
                </p:oleObj>
              </mc:Choice>
              <mc:Fallback>
                <p:oleObj name="Equation" r:id="rId21" imgW="1790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4532313"/>
                        <a:ext cx="1790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2763" y="1538288"/>
          <a:ext cx="4670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6" name="Equation" r:id="rId23" imgW="5029200" imgH="393480" progId="Equation.DSMT4">
                  <p:embed/>
                </p:oleObj>
              </mc:Choice>
              <mc:Fallback>
                <p:oleObj name="Equation" r:id="rId23" imgW="5029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38288"/>
                        <a:ext cx="46704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1000" y="4465320"/>
            <a:ext cx="4724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FF"/>
                </a:solidFill>
              </a:rPr>
              <a:t>Plug in expressions for </a:t>
            </a:r>
            <a:r>
              <a:rPr kumimoji="1" lang="en-GB" altLang="zh-TW" sz="2000" dirty="0">
                <a:solidFill>
                  <a:srgbClr val="0000FF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CH3•</a:t>
            </a:r>
            <a:r>
              <a:rPr kumimoji="1" lang="en-GB" altLang="zh-TW" sz="2000" dirty="0">
                <a:solidFill>
                  <a:srgbClr val="0000FF"/>
                </a:solidFill>
              </a:rPr>
              <a:t> and C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H</a:t>
            </a:r>
            <a:r>
              <a:rPr kumimoji="1" lang="en-GB" altLang="zh-TW" sz="2000" baseline="-25000" dirty="0" smtClean="0">
                <a:solidFill>
                  <a:srgbClr val="0000FF"/>
                </a:solidFill>
              </a:rPr>
              <a:t>•</a:t>
            </a:r>
            <a:r>
              <a:rPr kumimoji="1" lang="en-GB" altLang="zh-TW" sz="2000" dirty="0" smtClean="0">
                <a:solidFill>
                  <a:srgbClr val="0000FF"/>
                </a:solidFill>
              </a:rPr>
              <a:t> into C</a:t>
            </a:r>
            <a:r>
              <a:rPr kumimoji="1" lang="en-GB" altLang="zh-TW" sz="2000" baseline="-25000" dirty="0" smtClean="0">
                <a:solidFill>
                  <a:srgbClr val="0000FF"/>
                </a:solidFill>
              </a:rPr>
              <a:t>2</a:t>
            </a:r>
            <a:r>
              <a:rPr kumimoji="1" lang="en-GB" altLang="zh-TW" sz="2000" dirty="0" smtClean="0">
                <a:solidFill>
                  <a:srgbClr val="0000FF"/>
                </a:solidFill>
              </a:rPr>
              <a:t>H</a:t>
            </a:r>
            <a:r>
              <a:rPr kumimoji="1" lang="en-GB" altLang="zh-TW" sz="2000" baseline="-25000" dirty="0" smtClean="0">
                <a:solidFill>
                  <a:srgbClr val="0000FF"/>
                </a:solidFill>
              </a:rPr>
              <a:t>5</a:t>
            </a:r>
            <a:r>
              <a:rPr kumimoji="1" lang="en-GB" altLang="zh-TW" sz="2000" dirty="0">
                <a:solidFill>
                  <a:srgbClr val="0000FF"/>
                </a:solidFill>
              </a:rPr>
              <a:t>•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1900" dirty="0" smtClean="0">
                <a:solidFill>
                  <a:srgbClr val="0000FF"/>
                </a:solidFill>
              </a:rPr>
              <a:t>rate </a:t>
            </a:r>
            <a:r>
              <a:rPr lang="en-US" sz="1900" dirty="0" err="1" smtClean="0">
                <a:solidFill>
                  <a:srgbClr val="0000FF"/>
                </a:solidFill>
              </a:rPr>
              <a:t>eq</a:t>
            </a:r>
            <a:r>
              <a:rPr lang="en-US" sz="1900" dirty="0" smtClean="0">
                <a:solidFill>
                  <a:srgbClr val="0000FF"/>
                </a:solidFill>
              </a:rPr>
              <a:t> for </a:t>
            </a:r>
            <a:r>
              <a:rPr kumimoji="1" lang="en-GB" altLang="zh-TW" sz="2000" dirty="0">
                <a:solidFill>
                  <a:srgbClr val="0000FF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2</a:t>
            </a:r>
            <a:r>
              <a:rPr kumimoji="1" lang="en-GB" altLang="zh-TW" sz="2000" dirty="0">
                <a:solidFill>
                  <a:srgbClr val="0000FF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00FF"/>
                </a:solidFill>
              </a:rPr>
              <a:t>•</a:t>
            </a:r>
            <a:r>
              <a:rPr lang="en-US" sz="1900" dirty="0" smtClean="0">
                <a:solidFill>
                  <a:srgbClr val="0000FF"/>
                </a:solidFill>
              </a:rPr>
              <a:t> &amp; solve for </a:t>
            </a:r>
            <a:r>
              <a:rPr kumimoji="1" lang="en-GB" altLang="zh-TW" sz="2000" dirty="0">
                <a:solidFill>
                  <a:srgbClr val="0000FF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2</a:t>
            </a:r>
            <a:r>
              <a:rPr kumimoji="1" lang="en-GB" altLang="zh-TW" sz="2000" dirty="0">
                <a:solidFill>
                  <a:srgbClr val="0000FF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00FF"/>
                </a:solidFill>
              </a:rPr>
              <a:t>• </a:t>
            </a:r>
            <a:r>
              <a:rPr lang="en-US" sz="1900" dirty="0" smtClean="0">
                <a:solidFill>
                  <a:srgbClr val="0000FF"/>
                </a:solidFill>
              </a:rPr>
              <a:t>assuming rate = 0 (PSSH)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181600" y="4659630"/>
          <a:ext cx="139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7" name="Equation" r:id="rId25" imgW="1396800" imgH="685800" progId="Equation.DSMT4">
                  <p:embed/>
                </p:oleObj>
              </mc:Choice>
              <mc:Fallback>
                <p:oleObj name="Equation" r:id="rId25" imgW="1396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59630"/>
                        <a:ext cx="1397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/>
          </p:cNvGraphicFramePr>
          <p:nvPr>
            <p:extLst/>
          </p:nvPr>
        </p:nvGraphicFramePr>
        <p:xfrm>
          <a:off x="681038" y="5562600"/>
          <a:ext cx="77819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8" name="Equation" r:id="rId27" imgW="8191440" imgH="812520" progId="Equation.DSMT4">
                  <p:embed/>
                </p:oleObj>
              </mc:Choice>
              <mc:Fallback>
                <p:oleObj name="Equation" r:id="rId27" imgW="8191440" imgH="8125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562600"/>
                        <a:ext cx="77819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Autofit/>
          </a:bodyPr>
          <a:lstStyle/>
          <a:p>
            <a:r>
              <a:rPr lang="en-GB" altLang="zh-TW" dirty="0" smtClean="0">
                <a:solidFill>
                  <a:schemeClr val="tx1"/>
                </a:solidFill>
              </a:rPr>
              <a:t>Review: Maximizing S</a:t>
            </a:r>
            <a:r>
              <a:rPr lang="en-GB" altLang="zh-TW" baseline="-25000" dirty="0" smtClean="0">
                <a:solidFill>
                  <a:schemeClr val="tx1"/>
                </a:solidFill>
              </a:rPr>
              <a:t>D/U</a:t>
            </a:r>
            <a:r>
              <a:rPr lang="en-GB" altLang="zh-TW" dirty="0" smtClean="0">
                <a:solidFill>
                  <a:schemeClr val="tx1"/>
                </a:solidFill>
              </a:rPr>
              <a:t> for Parallel </a:t>
            </a:r>
            <a:r>
              <a:rPr lang="en-GB" altLang="zh-TW" dirty="0" err="1" smtClean="0">
                <a:solidFill>
                  <a:schemeClr val="tx1"/>
                </a:solidFill>
              </a:rPr>
              <a:t>Rxns</a:t>
            </a:r>
            <a:endParaRPr lang="en-GB" altLang="zh-TW" dirty="0" smtClean="0">
              <a:solidFill>
                <a:schemeClr val="tx1"/>
              </a:solidFill>
            </a:endParaRPr>
          </a:p>
        </p:txBody>
      </p:sp>
      <p:graphicFrame>
        <p:nvGraphicFramePr>
          <p:cNvPr id="20484" name="Object 43"/>
          <p:cNvGraphicFramePr>
            <a:graphicFrameLocks noChangeAspect="1"/>
          </p:cNvGraphicFramePr>
          <p:nvPr/>
        </p:nvGraphicFramePr>
        <p:xfrm>
          <a:off x="457200" y="1295400"/>
          <a:ext cx="42084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8" name="Equation" r:id="rId3" imgW="4495800" imgH="876300" progId="">
                  <p:embed/>
                </p:oleObj>
              </mc:Choice>
              <mc:Fallback>
                <p:oleObj name="Equation" r:id="rId3" imgW="4495800" imgH="87630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208462" cy="884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03380" y="136109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What reactor conditions and configuration maximize selectivity?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6699" y="2590800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a)  If E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&gt; E</a:t>
            </a:r>
            <a:r>
              <a:rPr lang="en-US" sz="2000" baseline="-25000" dirty="0" smtClean="0"/>
              <a:t>U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23082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Specific rate of desired reaction </a:t>
            </a:r>
            <a:r>
              <a:rPr lang="en-US" sz="2000" dirty="0" err="1" smtClean="0"/>
              <a:t>k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increases: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200" y="3466212"/>
            <a:ext cx="388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Use higher temperature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8699" y="2590800"/>
            <a:ext cx="16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b)  If E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&lt; E</a:t>
            </a:r>
            <a:r>
              <a:rPr lang="en-US" sz="2000" baseline="-25000" dirty="0" smtClean="0"/>
              <a:t>U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960224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less rapidly with increasing 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331232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lower temperature(not so low that the reaction rate is tiny)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2960224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rapidly with increasing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6616" y="3962400"/>
            <a:ext cx="4910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favor production of the desired product</a:t>
            </a:r>
          </a:p>
        </p:txBody>
      </p:sp>
      <p:graphicFrame>
        <p:nvGraphicFramePr>
          <p:cNvPr id="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91548"/>
              </p:ext>
            </p:extLst>
          </p:nvPr>
        </p:nvGraphicFramePr>
        <p:xfrm>
          <a:off x="1306513" y="4797485"/>
          <a:ext cx="25257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9" name="Equation" r:id="rId5" imgW="2743200" imgH="330200" progId="">
                  <p:embed/>
                </p:oleObj>
              </mc:Choice>
              <mc:Fallback>
                <p:oleObj name="Equation" r:id="rId5" imgW="2743200" imgH="33020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797485"/>
                        <a:ext cx="252571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85800" y="4267200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Now evaluate concentration: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9355" y="520071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Use large C</a:t>
            </a:r>
            <a:r>
              <a:rPr lang="en-US" sz="2000" baseline="-25000" dirty="0" smtClean="0"/>
              <a:t>A</a:t>
            </a:r>
            <a:endParaRPr lang="en-US" sz="2000" dirty="0" smtClean="0"/>
          </a:p>
        </p:txBody>
      </p:sp>
      <p:graphicFrame>
        <p:nvGraphicFramePr>
          <p:cNvPr id="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09789"/>
              </p:ext>
            </p:extLst>
          </p:nvPr>
        </p:nvGraphicFramePr>
        <p:xfrm>
          <a:off x="4927600" y="4797485"/>
          <a:ext cx="2516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0" name="Equation" r:id="rId7" imgW="2730500" imgH="330200" progId="">
                  <p:embed/>
                </p:oleObj>
              </mc:Choice>
              <mc:Fallback>
                <p:oleObj name="Equation" r:id="rId7" imgW="2730500" imgH="3302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797485"/>
                        <a:ext cx="2516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50699" y="5200710"/>
            <a:ext cx="2069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Use small 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61435"/>
              </p:ext>
            </p:extLst>
          </p:nvPr>
        </p:nvGraphicFramePr>
        <p:xfrm>
          <a:off x="1324769" y="5803243"/>
          <a:ext cx="24892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1" name="Equation" r:id="rId9" imgW="2705100" imgH="330200" progId="">
                  <p:embed/>
                </p:oleObj>
              </mc:Choice>
              <mc:Fallback>
                <p:oleObj name="Equation" r:id="rId9" imgW="2705100" imgH="330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769" y="5803243"/>
                        <a:ext cx="24892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79355" y="617220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Use large C</a:t>
            </a:r>
            <a:r>
              <a:rPr lang="en-US" sz="2000" baseline="-25000" dirty="0" smtClean="0"/>
              <a:t>B</a:t>
            </a:r>
            <a:endParaRPr lang="en-US" sz="2000" dirty="0" smtClean="0"/>
          </a:p>
        </p:txBody>
      </p:sp>
      <p:graphicFrame>
        <p:nvGraphicFramePr>
          <p:cNvPr id="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21301"/>
              </p:ext>
            </p:extLst>
          </p:nvPr>
        </p:nvGraphicFramePr>
        <p:xfrm>
          <a:off x="4945063" y="5804020"/>
          <a:ext cx="24812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2" name="Equation" r:id="rId11" imgW="2692400" imgH="330200" progId="">
                  <p:embed/>
                </p:oleObj>
              </mc:Choice>
              <mc:Fallback>
                <p:oleObj name="Equation" r:id="rId11" imgW="2692400" imgH="3302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804020"/>
                        <a:ext cx="24812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181253" y="6172200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Use small C</a:t>
            </a:r>
            <a:r>
              <a:rPr lang="en-US" sz="2000" baseline="-25000" dirty="0" smtClean="0"/>
              <a:t>B</a:t>
            </a:r>
            <a:endParaRPr lang="en-US" sz="20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23900" y="5676226"/>
            <a:ext cx="7696200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657600" y="5657116"/>
            <a:ext cx="1828800" cy="1588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2" name="Object 16"/>
          <p:cNvGraphicFramePr>
            <a:graphicFrameLocks noChangeAspect="1"/>
          </p:cNvGraphicFramePr>
          <p:nvPr>
            <p:extLst/>
          </p:nvPr>
        </p:nvGraphicFramePr>
        <p:xfrm>
          <a:off x="6324600" y="1611438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6" name="Equation" r:id="rId3" imgW="2857500" imgH="393700" progId="Equation.DSMT4">
                  <p:embed/>
                </p:oleObj>
              </mc:Choice>
              <mc:Fallback>
                <p:oleObj name="Equation" r:id="rId3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11438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95250" y="76200"/>
            <a:ext cx="3884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rate of formation of ethylene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/>
          </p:nvPr>
        </p:nvGraphicFramePr>
        <p:xfrm>
          <a:off x="3970338" y="92075"/>
          <a:ext cx="1831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7" name="Equation" r:id="rId5" imgW="1981080" imgH="393480" progId="Equation.DSMT4">
                  <p:embed/>
                </p:oleObj>
              </mc:Choice>
              <mc:Fallback>
                <p:oleObj name="Equation" r:id="rId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92075"/>
                        <a:ext cx="1831975" cy="392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7058" y="506411"/>
            <a:ext cx="8959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GB" altLang="zh-TW" sz="2000" dirty="0">
                <a:solidFill>
                  <a:srgbClr val="7030A0"/>
                </a:solidFill>
              </a:rPr>
              <a:t>The net  rates of reaction of active intermediates C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2</a:t>
            </a:r>
            <a:r>
              <a:rPr kumimoji="1" lang="en-GB" altLang="zh-TW" sz="2000" dirty="0">
                <a:solidFill>
                  <a:srgbClr val="7030A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CH</a:t>
            </a:r>
            <a:r>
              <a:rPr kumimoji="1" lang="en-GB" altLang="zh-TW" sz="2000" baseline="-25000" dirty="0" smtClean="0">
                <a:solidFill>
                  <a:srgbClr val="7030A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</a:t>
            </a:r>
            <a:r>
              <a:rPr kumimoji="1" lang="en-GB" altLang="zh-TW" sz="2000" dirty="0">
                <a:solidFill>
                  <a:srgbClr val="7030A0"/>
                </a:solidFill>
              </a:rPr>
              <a:t>H• are (PSSH):</a:t>
            </a:r>
          </a:p>
        </p:txBody>
      </p:sp>
      <p:graphicFrame>
        <p:nvGraphicFramePr>
          <p:cNvPr id="205831" name="Object 7"/>
          <p:cNvGraphicFramePr>
            <a:graphicFrameLocks noChangeAspect="1"/>
          </p:cNvGraphicFramePr>
          <p:nvPr>
            <p:extLst/>
          </p:nvPr>
        </p:nvGraphicFramePr>
        <p:xfrm>
          <a:off x="104775" y="3921125"/>
          <a:ext cx="61356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8" name="Equation" r:id="rId7" imgW="7670520" imgH="558720" progId="Equation.DSMT4">
                  <p:embed/>
                </p:oleObj>
              </mc:Choice>
              <mc:Fallback>
                <p:oleObj name="Equation" r:id="rId7" imgW="76705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921125"/>
                        <a:ext cx="613568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>
            <p:extLst/>
          </p:nvPr>
        </p:nvGraphicFramePr>
        <p:xfrm>
          <a:off x="512763" y="2349500"/>
          <a:ext cx="2695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9" name="Equation" r:id="rId9" imgW="2908080" imgH="393480" progId="Equation.DSMT4">
                  <p:embed/>
                </p:oleObj>
              </mc:Choice>
              <mc:Fallback>
                <p:oleObj name="Equation" r:id="rId9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349500"/>
                        <a:ext cx="2695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/>
          </p:nvPr>
        </p:nvGraphicFramePr>
        <p:xfrm>
          <a:off x="442913" y="3189288"/>
          <a:ext cx="2357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0" name="Equation" r:id="rId11" imgW="2539800" imgH="393480" progId="Equation.DSMT4">
                  <p:embed/>
                </p:oleObj>
              </mc:Choice>
              <mc:Fallback>
                <p:oleObj name="Equation" r:id="rId11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189288"/>
                        <a:ext cx="2357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6019800" y="94895"/>
            <a:ext cx="2460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 smtClean="0">
                <a:solidFill>
                  <a:srgbClr val="0000FF"/>
                </a:solidFill>
              </a:rPr>
              <a:t>Goal: </a:t>
            </a:r>
            <a:r>
              <a:rPr kumimoji="1" lang="en-GB" altLang="zh-TW" sz="2000" dirty="0">
                <a:solidFill>
                  <a:srgbClr val="0000FF"/>
                </a:solidFill>
              </a:rPr>
              <a:t>replace </a:t>
            </a:r>
            <a:r>
              <a:rPr kumimoji="1" lang="en-GB" altLang="zh-TW" sz="2000" dirty="0" smtClean="0">
                <a:solidFill>
                  <a:srgbClr val="00B050"/>
                </a:solidFill>
              </a:rPr>
              <a:t>C</a:t>
            </a:r>
            <a:r>
              <a:rPr kumimoji="1" lang="en-GB" altLang="zh-TW" sz="2000" baseline="-25000" dirty="0" smtClean="0">
                <a:solidFill>
                  <a:srgbClr val="00B050"/>
                </a:solidFill>
              </a:rPr>
              <a:t>C2H5•</a:t>
            </a:r>
            <a:endParaRPr kumimoji="1" lang="en-GB" altLang="zh-TW" sz="2000" dirty="0">
              <a:solidFill>
                <a:srgbClr val="00B050"/>
              </a:solidFill>
            </a:endParaRP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>
            <p:extLst/>
          </p:nvPr>
        </p:nvGraphicFramePr>
        <p:xfrm>
          <a:off x="6324600" y="101917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1" name="Equation" r:id="rId13" imgW="2108160" imgH="393480" progId="Equation.DSMT4">
                  <p:embed/>
                </p:oleObj>
              </mc:Choice>
              <mc:Fallback>
                <p:oleObj name="Equation" r:id="rId13" imgW="2108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1917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6365875" y="2162175"/>
          <a:ext cx="2130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2" name="Equation" r:id="rId15" imgW="2298600" imgH="393480" progId="Equation.DSMT4">
                  <p:embed/>
                </p:oleObj>
              </mc:Choice>
              <mc:Fallback>
                <p:oleObj name="Equation" r:id="rId15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62175"/>
                        <a:ext cx="2130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6324600" y="2619500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Equation" r:id="rId17" imgW="2590800" imgH="393700" progId="">
                  <p:embed/>
                </p:oleObj>
              </mc:Choice>
              <mc:Fallback>
                <p:oleObj name="Equation" r:id="rId17" imgW="2590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19500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/>
          </p:nvPr>
        </p:nvGraphicFramePr>
        <p:xfrm>
          <a:off x="6324600" y="3000375"/>
          <a:ext cx="2549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4" name="Equation" r:id="rId19" imgW="2755800" imgH="558720" progId="">
                  <p:embed/>
                </p:oleObj>
              </mc:Choice>
              <mc:Fallback>
                <p:oleObj name="Equation" r:id="rId19" imgW="27558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00375"/>
                        <a:ext cx="2549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8669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>
                <a:solidFill>
                  <a:srgbClr val="00660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2</a:t>
            </a:r>
            <a:r>
              <a:rPr kumimoji="1" lang="en-GB" altLang="zh-TW" sz="2000" dirty="0">
                <a:solidFill>
                  <a:srgbClr val="00660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 &amp; 4,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&amp; 5: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9145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CH</a:t>
            </a:r>
            <a:r>
              <a:rPr kumimoji="1" lang="en-GB" altLang="zh-TW" sz="2000" baseline="-25000" dirty="0" smtClean="0">
                <a:solidFill>
                  <a:srgbClr val="00660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1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743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H•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4: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35680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FF"/>
                </a:solidFill>
              </a:rPr>
              <a:t>Plug rate </a:t>
            </a:r>
            <a:r>
              <a:rPr lang="en-US" sz="1900" dirty="0" err="1" smtClean="0">
                <a:solidFill>
                  <a:srgbClr val="0000FF"/>
                </a:solidFill>
              </a:rPr>
              <a:t>eqs</a:t>
            </a:r>
            <a:r>
              <a:rPr lang="en-US" sz="1900" dirty="0" smtClean="0">
                <a:solidFill>
                  <a:srgbClr val="0000FF"/>
                </a:solidFill>
              </a:rPr>
              <a:t> into </a:t>
            </a:r>
            <a:r>
              <a:rPr lang="en-US" sz="1900" dirty="0" err="1" smtClean="0">
                <a:solidFill>
                  <a:srgbClr val="0000FF"/>
                </a:solidFill>
              </a:rPr>
              <a:t>eq</a:t>
            </a:r>
            <a:r>
              <a:rPr lang="en-US" sz="1900" dirty="0" smtClean="0">
                <a:solidFill>
                  <a:srgbClr val="0000FF"/>
                </a:solidFill>
              </a:rPr>
              <a:t> above, assume rate=0 (PSSH) &amp; solve for reactive species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15238" y="3813175"/>
          <a:ext cx="14335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5" name="Equation" r:id="rId21" imgW="1790640" imgH="812520" progId="Equation.DSMT4">
                  <p:embed/>
                </p:oleObj>
              </mc:Choice>
              <mc:Fallback>
                <p:oleObj name="Equation" r:id="rId21" imgW="1790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5238" y="3813175"/>
                        <a:ext cx="143351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2763" y="1538288"/>
          <a:ext cx="4670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6" name="Equation" r:id="rId23" imgW="5029200" imgH="393480" progId="Equation.DSMT4">
                  <p:embed/>
                </p:oleObj>
              </mc:Choice>
              <mc:Fallback>
                <p:oleObj name="Equation" r:id="rId23" imgW="5029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38288"/>
                        <a:ext cx="46704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347460" y="3889921"/>
          <a:ext cx="111744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7" name="Equation" r:id="rId25" imgW="1396800" imgH="685800" progId="Equation.DSMT4">
                  <p:embed/>
                </p:oleObj>
              </mc:Choice>
              <mc:Fallback>
                <p:oleObj name="Equation" r:id="rId25" imgW="1396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460" y="3889921"/>
                        <a:ext cx="111744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>
            <p:extLst/>
          </p:nvPr>
        </p:nvGraphicFramePr>
        <p:xfrm>
          <a:off x="989013" y="4484688"/>
          <a:ext cx="7165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8" name="Equation" r:id="rId27" imgW="7543800" imgH="812520" progId="Equation.DSMT4">
                  <p:embed/>
                </p:oleObj>
              </mc:Choice>
              <mc:Fallback>
                <p:oleObj name="Equation" r:id="rId27" imgW="754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484688"/>
                        <a:ext cx="71659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318260" y="4753292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38300" y="4974272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95750" y="4753292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15790" y="4951412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31998" y="4954755"/>
            <a:ext cx="5791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52088" y="4775685"/>
            <a:ext cx="5791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/>
          </p:cNvGraphicFramePr>
          <p:nvPr>
            <p:extLst/>
          </p:nvPr>
        </p:nvGraphicFramePr>
        <p:xfrm>
          <a:off x="88900" y="5332413"/>
          <a:ext cx="5791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9" name="Equation" r:id="rId29" imgW="6095880" imgH="558720" progId="Equation.DSMT4">
                  <p:embed/>
                </p:oleObj>
              </mc:Choice>
              <mc:Fallback>
                <p:oleObj name="Equation" r:id="rId29" imgW="60958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332413"/>
                        <a:ext cx="5791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/>
          </p:cNvGraphicFramePr>
          <p:nvPr>
            <p:extLst/>
          </p:nvPr>
        </p:nvGraphicFramePr>
        <p:xfrm>
          <a:off x="6054725" y="5297488"/>
          <a:ext cx="29448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0" name="Equation" r:id="rId31" imgW="3098520" imgH="558720" progId="Equation.DSMT4">
                  <p:embed/>
                </p:oleObj>
              </mc:Choice>
              <mc:Fallback>
                <p:oleObj name="Equation" r:id="rId31" imgW="30985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5297488"/>
                        <a:ext cx="29448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1539218" y="5561012"/>
            <a:ext cx="998242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96540" y="5576252"/>
            <a:ext cx="998242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/>
          </p:cNvGraphicFramePr>
          <p:nvPr>
            <p:extLst/>
          </p:nvPr>
        </p:nvGraphicFramePr>
        <p:xfrm>
          <a:off x="2001838" y="5918200"/>
          <a:ext cx="24844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1" name="Equation" r:id="rId33" imgW="2616120" imgH="761760" progId="Equation.DSMT4">
                  <p:embed/>
                </p:oleObj>
              </mc:Choice>
              <mc:Fallback>
                <p:oleObj name="Equation" r:id="rId33" imgW="26161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5918200"/>
                        <a:ext cx="24844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/>
          </p:nvPr>
        </p:nvGraphicFramePr>
        <p:xfrm>
          <a:off x="5016500" y="5913438"/>
          <a:ext cx="25463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2" name="Equation" r:id="rId35" imgW="2679480" imgH="825480" progId="Equation.DSMT4">
                  <p:embed/>
                </p:oleObj>
              </mc:Choice>
              <mc:Fallback>
                <p:oleObj name="Equation" r:id="rId35" imgW="2679480" imgH="825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913438"/>
                        <a:ext cx="25463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48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2" name="Object 16"/>
          <p:cNvGraphicFramePr>
            <a:graphicFrameLocks noChangeAspect="1"/>
          </p:cNvGraphicFramePr>
          <p:nvPr>
            <p:extLst/>
          </p:nvPr>
        </p:nvGraphicFramePr>
        <p:xfrm>
          <a:off x="6324600" y="1611438"/>
          <a:ext cx="2649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2" name="Equation" r:id="rId3" imgW="2857500" imgH="393700" progId="Equation.DSMT4">
                  <p:embed/>
                </p:oleObj>
              </mc:Choice>
              <mc:Fallback>
                <p:oleObj name="Equation" r:id="rId3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11438"/>
                        <a:ext cx="2649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95250" y="76200"/>
            <a:ext cx="3884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rate of formation of ethylene</a:t>
            </a: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>
            <p:extLst/>
          </p:nvPr>
        </p:nvGraphicFramePr>
        <p:xfrm>
          <a:off x="3970338" y="92075"/>
          <a:ext cx="1831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3" name="Equation" r:id="rId5" imgW="1981080" imgH="393480" progId="Equation.DSMT4">
                  <p:embed/>
                </p:oleObj>
              </mc:Choice>
              <mc:Fallback>
                <p:oleObj name="Equation" r:id="rId5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92075"/>
                        <a:ext cx="1831975" cy="392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77058" y="506411"/>
            <a:ext cx="8959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GB" altLang="zh-TW" sz="2000" dirty="0">
                <a:solidFill>
                  <a:srgbClr val="7030A0"/>
                </a:solidFill>
              </a:rPr>
              <a:t>The net  rates of reaction of active intermediates C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2</a:t>
            </a:r>
            <a:r>
              <a:rPr kumimoji="1" lang="en-GB" altLang="zh-TW" sz="2000" dirty="0">
                <a:solidFill>
                  <a:srgbClr val="7030A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7030A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CH</a:t>
            </a:r>
            <a:r>
              <a:rPr kumimoji="1" lang="en-GB" altLang="zh-TW" sz="2000" baseline="-25000" dirty="0" smtClean="0">
                <a:solidFill>
                  <a:srgbClr val="7030A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•, </a:t>
            </a:r>
            <a:r>
              <a:rPr kumimoji="1" lang="en-GB" altLang="zh-TW" sz="2000" dirty="0">
                <a:solidFill>
                  <a:srgbClr val="7030A0"/>
                </a:solidFill>
              </a:rPr>
              <a:t>H• are (PSSH):</a:t>
            </a:r>
          </a:p>
        </p:txBody>
      </p:sp>
      <p:graphicFrame>
        <p:nvGraphicFramePr>
          <p:cNvPr id="205834" name="Object 10"/>
          <p:cNvGraphicFramePr>
            <a:graphicFrameLocks noChangeAspect="1"/>
          </p:cNvGraphicFramePr>
          <p:nvPr>
            <p:extLst/>
          </p:nvPr>
        </p:nvGraphicFramePr>
        <p:xfrm>
          <a:off x="512763" y="2349500"/>
          <a:ext cx="26955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4" name="Equation" r:id="rId7" imgW="2908080" imgH="393480" progId="Equation.DSMT4">
                  <p:embed/>
                </p:oleObj>
              </mc:Choice>
              <mc:Fallback>
                <p:oleObj name="Equation" r:id="rId7" imgW="290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349500"/>
                        <a:ext cx="26955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5" name="Object 11"/>
          <p:cNvGraphicFramePr>
            <a:graphicFrameLocks noChangeAspect="1"/>
          </p:cNvGraphicFramePr>
          <p:nvPr>
            <p:extLst/>
          </p:nvPr>
        </p:nvGraphicFramePr>
        <p:xfrm>
          <a:off x="442913" y="3189288"/>
          <a:ext cx="23574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5" name="Equation" r:id="rId9" imgW="2539800" imgH="393480" progId="Equation.DSMT4">
                  <p:embed/>
                </p:oleObj>
              </mc:Choice>
              <mc:Fallback>
                <p:oleObj name="Equation" r:id="rId9" imgW="253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3189288"/>
                        <a:ext cx="23574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6019800" y="94895"/>
            <a:ext cx="24609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 smtClean="0">
                <a:solidFill>
                  <a:srgbClr val="0000FF"/>
                </a:solidFill>
              </a:rPr>
              <a:t>Goal: </a:t>
            </a:r>
            <a:r>
              <a:rPr kumimoji="1" lang="en-GB" altLang="zh-TW" sz="2000" dirty="0">
                <a:solidFill>
                  <a:srgbClr val="0000FF"/>
                </a:solidFill>
              </a:rPr>
              <a:t>replace </a:t>
            </a:r>
            <a:r>
              <a:rPr kumimoji="1" lang="en-GB" altLang="zh-TW" sz="2000" dirty="0" smtClean="0">
                <a:solidFill>
                  <a:srgbClr val="00B050"/>
                </a:solidFill>
              </a:rPr>
              <a:t>C</a:t>
            </a:r>
            <a:r>
              <a:rPr kumimoji="1" lang="en-GB" altLang="zh-TW" sz="2000" baseline="-25000" dirty="0" smtClean="0">
                <a:solidFill>
                  <a:srgbClr val="00B050"/>
                </a:solidFill>
              </a:rPr>
              <a:t>C2H5•</a:t>
            </a:r>
            <a:endParaRPr kumimoji="1" lang="en-GB" altLang="zh-TW" sz="2000" dirty="0">
              <a:solidFill>
                <a:srgbClr val="00B050"/>
              </a:solidFill>
            </a:endParaRP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>
            <p:extLst/>
          </p:nvPr>
        </p:nvGraphicFramePr>
        <p:xfrm>
          <a:off x="6324600" y="1019175"/>
          <a:ext cx="1958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6" name="Equation" r:id="rId11" imgW="2108160" imgH="393480" progId="Equation.DSMT4">
                  <p:embed/>
                </p:oleObj>
              </mc:Choice>
              <mc:Fallback>
                <p:oleObj name="Equation" r:id="rId11" imgW="2108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19175"/>
                        <a:ext cx="19589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/>
          </p:nvPr>
        </p:nvGraphicFramePr>
        <p:xfrm>
          <a:off x="6365875" y="2162175"/>
          <a:ext cx="2130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7" name="Equation" r:id="rId13" imgW="2298600" imgH="393480" progId="Equation.DSMT4">
                  <p:embed/>
                </p:oleObj>
              </mc:Choice>
              <mc:Fallback>
                <p:oleObj name="Equation" r:id="rId13" imgW="229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62175"/>
                        <a:ext cx="2130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/>
          </p:nvPr>
        </p:nvGraphicFramePr>
        <p:xfrm>
          <a:off x="6324600" y="2619500"/>
          <a:ext cx="2403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8" name="Equation" r:id="rId15" imgW="2590800" imgH="393700" progId="">
                  <p:embed/>
                </p:oleObj>
              </mc:Choice>
              <mc:Fallback>
                <p:oleObj name="Equation" r:id="rId15" imgW="2590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19500"/>
                        <a:ext cx="24034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/>
          </p:nvPr>
        </p:nvGraphicFramePr>
        <p:xfrm>
          <a:off x="6324600" y="3000375"/>
          <a:ext cx="2549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9" name="Equation" r:id="rId17" imgW="2755800" imgH="558720" progId="">
                  <p:embed/>
                </p:oleObj>
              </mc:Choice>
              <mc:Fallback>
                <p:oleObj name="Equation" r:id="rId17" imgW="2755800" imgH="55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00375"/>
                        <a:ext cx="2549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8669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>
                <a:solidFill>
                  <a:srgbClr val="00660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2</a:t>
            </a:r>
            <a:r>
              <a:rPr kumimoji="1" lang="en-GB" altLang="zh-TW" sz="2000" dirty="0">
                <a:solidFill>
                  <a:srgbClr val="00660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6600"/>
                </a:solidFill>
              </a:rPr>
              <a:t>5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 &amp; 4,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rxns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&amp; 5: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91459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CH</a:t>
            </a:r>
            <a:r>
              <a:rPr kumimoji="1" lang="en-GB" altLang="zh-TW" sz="2000" baseline="-25000" dirty="0" smtClean="0">
                <a:solidFill>
                  <a:srgbClr val="006600"/>
                </a:solidFill>
              </a:rPr>
              <a:t>3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1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2: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2743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dirty="0" smtClean="0">
                <a:solidFill>
                  <a:srgbClr val="006600"/>
                </a:solidFill>
              </a:rPr>
              <a:t>H• was formed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3 and consumed in </a:t>
            </a:r>
            <a:r>
              <a:rPr kumimoji="1" lang="en-GB" altLang="zh-TW" sz="2000" dirty="0" err="1" smtClean="0">
                <a:solidFill>
                  <a:srgbClr val="006600"/>
                </a:solidFill>
              </a:rPr>
              <a:t>rxn</a:t>
            </a:r>
            <a:r>
              <a:rPr kumimoji="1" lang="en-GB" altLang="zh-TW" sz="2000" dirty="0" smtClean="0">
                <a:solidFill>
                  <a:srgbClr val="006600"/>
                </a:solidFill>
              </a:rPr>
              <a:t> 4: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3659654"/>
            <a:ext cx="2971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0000FF"/>
                </a:solidFill>
              </a:rPr>
              <a:t>Plug expressions for reactive species into </a:t>
            </a:r>
            <a:r>
              <a:rPr lang="en-US" sz="1900" dirty="0" err="1" smtClean="0">
                <a:solidFill>
                  <a:srgbClr val="0000FF"/>
                </a:solidFill>
              </a:rPr>
              <a:t>eq</a:t>
            </a:r>
            <a:r>
              <a:rPr lang="en-US" sz="1900" dirty="0" smtClean="0">
                <a:solidFill>
                  <a:srgbClr val="0000FF"/>
                </a:solidFill>
              </a:rPr>
              <a:t> for r</a:t>
            </a:r>
            <a:r>
              <a:rPr lang="en-US" sz="1900" baseline="-25000" dirty="0" smtClean="0">
                <a:solidFill>
                  <a:srgbClr val="0000FF"/>
                </a:solidFill>
              </a:rPr>
              <a:t>C2H4</a:t>
            </a:r>
            <a:r>
              <a:rPr lang="en-US" sz="1900" dirty="0" smtClean="0">
                <a:solidFill>
                  <a:srgbClr val="0000FF"/>
                </a:solidFill>
              </a:rPr>
              <a:t> above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51350" y="3740150"/>
          <a:ext cx="1790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0" name="Equation" r:id="rId19" imgW="1790640" imgH="812520" progId="Equation.DSMT4">
                  <p:embed/>
                </p:oleObj>
              </mc:Choice>
              <mc:Fallback>
                <p:oleObj name="Equation" r:id="rId19" imgW="1790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740150"/>
                        <a:ext cx="1790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12763" y="1538288"/>
          <a:ext cx="46704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1" name="Equation" r:id="rId21" imgW="5029200" imgH="393480" progId="Equation.DSMT4">
                  <p:embed/>
                </p:oleObj>
              </mc:Choice>
              <mc:Fallback>
                <p:oleObj name="Equation" r:id="rId21" imgW="5029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38288"/>
                        <a:ext cx="46704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68760" y="3803790"/>
          <a:ext cx="139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2" name="Equation" r:id="rId23" imgW="1396800" imgH="685800" progId="Equation.DSMT4">
                  <p:embed/>
                </p:oleObj>
              </mc:Choice>
              <mc:Fallback>
                <p:oleObj name="Equation" r:id="rId23" imgW="1396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760" y="3803790"/>
                        <a:ext cx="1396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/>
          </p:cNvGraphicFramePr>
          <p:nvPr>
            <p:extLst/>
          </p:nvPr>
        </p:nvGraphicFramePr>
        <p:xfrm>
          <a:off x="255675" y="3754578"/>
          <a:ext cx="22558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3" name="Equation" r:id="rId25" imgW="2374560" imgH="825480" progId="Equation.DSMT4">
                  <p:embed/>
                </p:oleObj>
              </mc:Choice>
              <mc:Fallback>
                <p:oleObj name="Equation" r:id="rId25" imgW="2374560" imgH="825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75" y="3754578"/>
                        <a:ext cx="225583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81000" y="5088890"/>
          <a:ext cx="1831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4" name="Equation" r:id="rId27" imgW="1981080" imgH="393480" progId="Equation.DSMT4">
                  <p:embed/>
                </p:oleObj>
              </mc:Choice>
              <mc:Fallback>
                <p:oleObj name="Equation" r:id="rId27" imgW="198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88890"/>
                        <a:ext cx="1831975" cy="392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84425" y="4820920"/>
          <a:ext cx="320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5" name="Equation" r:id="rId29" imgW="3200400" imgH="838080" progId="Equation.DSMT4">
                  <p:embed/>
                </p:oleObj>
              </mc:Choice>
              <mc:Fallback>
                <p:oleObj name="Equation" r:id="rId29" imgW="32004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820920"/>
                        <a:ext cx="3200400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07379" y="4775537"/>
            <a:ext cx="33290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</a:rPr>
              <a:t>The C</a:t>
            </a:r>
            <a:r>
              <a:rPr lang="en-US" sz="1900" baseline="-25000" dirty="0" smtClean="0">
                <a:solidFill>
                  <a:srgbClr val="0000FF"/>
                </a:solidFill>
              </a:rPr>
              <a:t>C2H4</a:t>
            </a:r>
            <a:r>
              <a:rPr lang="en-US" sz="1900" dirty="0" smtClean="0">
                <a:solidFill>
                  <a:srgbClr val="0000FF"/>
                </a:solidFill>
              </a:rPr>
              <a:t> depends on C</a:t>
            </a:r>
            <a:r>
              <a:rPr lang="en-US" sz="1900" baseline="-25000" dirty="0" smtClean="0">
                <a:solidFill>
                  <a:srgbClr val="0000FF"/>
                </a:solidFill>
              </a:rPr>
              <a:t>C2H6</a:t>
            </a:r>
            <a:r>
              <a:rPr lang="en-US" sz="1900" dirty="0" smtClean="0">
                <a:solidFill>
                  <a:srgbClr val="0000FF"/>
                </a:solidFill>
              </a:rPr>
              <a:t>.  </a:t>
            </a:r>
            <a:r>
              <a:rPr lang="en-US" sz="1900" dirty="0">
                <a:solidFill>
                  <a:srgbClr val="0000FF"/>
                </a:solidFill>
              </a:rPr>
              <a:t>How does </a:t>
            </a:r>
            <a:r>
              <a:rPr lang="en-US" sz="1900" dirty="0" smtClean="0">
                <a:solidFill>
                  <a:srgbClr val="0000FF"/>
                </a:solidFill>
              </a:rPr>
              <a:t>C</a:t>
            </a:r>
            <a:r>
              <a:rPr lang="en-US" sz="1900" baseline="-25000" dirty="0" smtClean="0">
                <a:solidFill>
                  <a:srgbClr val="0000FF"/>
                </a:solidFill>
              </a:rPr>
              <a:t>C2H6</a:t>
            </a:r>
            <a:r>
              <a:rPr lang="en-US" sz="1900" dirty="0" smtClean="0">
                <a:solidFill>
                  <a:srgbClr val="0000FF"/>
                </a:solidFill>
              </a:rPr>
              <a:t> change with time?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57200" y="6007100"/>
          <a:ext cx="534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6" name="Equation" r:id="rId31" imgW="5346360" imgH="393480" progId="Equation.DSMT4">
                  <p:embed/>
                </p:oleObj>
              </mc:Choice>
              <mc:Fallback>
                <p:oleObj name="Equation" r:id="rId31" imgW="534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07100"/>
                        <a:ext cx="5346700" cy="39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859779" y="5845612"/>
            <a:ext cx="33290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0000FF"/>
                </a:solidFill>
              </a:rPr>
              <a:t>Need to eliminate the reactive species</a:t>
            </a:r>
          </a:p>
        </p:txBody>
      </p:sp>
    </p:spTree>
    <p:extLst>
      <p:ext uri="{BB962C8B-B14F-4D97-AF65-F5344CB8AC3E}">
        <p14:creationId xmlns:p14="http://schemas.microsoft.com/office/powerpoint/2010/main" val="642798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47650" y="25414"/>
            <a:ext cx="2876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1" hangingPunct="1"/>
            <a:r>
              <a:rPr kumimoji="1" lang="en-GB" altLang="zh-TW" sz="2000" dirty="0" smtClean="0"/>
              <a:t>Rate of </a:t>
            </a:r>
            <a:r>
              <a:rPr kumimoji="1" lang="en-GB" altLang="zh-TW" sz="2000" dirty="0"/>
              <a:t>disappearance of </a:t>
            </a:r>
            <a:r>
              <a:rPr kumimoji="1" lang="en-GB" altLang="zh-TW" sz="2000" dirty="0" smtClean="0"/>
              <a:t>ethane: </a:t>
            </a:r>
            <a:endParaRPr kumimoji="1" lang="en-GB" altLang="zh-TW" sz="2000" dirty="0"/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>
            <p:extLst/>
          </p:nvPr>
        </p:nvGraphicFramePr>
        <p:xfrm>
          <a:off x="3333750" y="292100"/>
          <a:ext cx="534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3" imgW="5346360" imgH="393480" progId="Equation.DSMT4">
                  <p:embed/>
                </p:oleObj>
              </mc:Choice>
              <mc:Fallback>
                <p:oleObj name="Equation" r:id="rId3" imgW="534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92100"/>
                        <a:ext cx="5346700" cy="393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84638" y="1198602"/>
            <a:ext cx="890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The net  rates of reaction of active intermediates </a:t>
            </a:r>
            <a:r>
              <a:rPr kumimoji="1" lang="en-GB" altLang="zh-TW" sz="2000" dirty="0">
                <a:solidFill>
                  <a:srgbClr val="FF0000"/>
                </a:solidFill>
              </a:rPr>
              <a:t>CH</a:t>
            </a:r>
            <a:r>
              <a:rPr kumimoji="1" lang="en-GB" altLang="zh-TW" sz="2000" baseline="-25000" dirty="0">
                <a:solidFill>
                  <a:srgbClr val="FF0000"/>
                </a:solidFill>
              </a:rPr>
              <a:t>3</a:t>
            </a:r>
            <a:r>
              <a:rPr kumimoji="1" lang="en-GB" altLang="zh-TW" sz="2000" dirty="0">
                <a:solidFill>
                  <a:srgbClr val="FF0000"/>
                </a:solidFill>
              </a:rPr>
              <a:t>•</a:t>
            </a:r>
            <a:r>
              <a:rPr kumimoji="1" lang="en-GB" altLang="zh-TW" sz="2000" dirty="0"/>
              <a:t>, </a:t>
            </a:r>
            <a:r>
              <a:rPr kumimoji="1" lang="en-GB" altLang="zh-TW" sz="2000" dirty="0">
                <a:solidFill>
                  <a:srgbClr val="00B050"/>
                </a:solidFill>
              </a:rPr>
              <a:t>C</a:t>
            </a:r>
            <a:r>
              <a:rPr kumimoji="1" lang="en-GB" altLang="zh-TW" sz="2000" baseline="-25000" dirty="0">
                <a:solidFill>
                  <a:srgbClr val="00B050"/>
                </a:solidFill>
              </a:rPr>
              <a:t>2</a:t>
            </a:r>
            <a:r>
              <a:rPr kumimoji="1" lang="en-GB" altLang="zh-TW" sz="2000" dirty="0">
                <a:solidFill>
                  <a:srgbClr val="00B050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B050"/>
                </a:solidFill>
              </a:rPr>
              <a:t>5</a:t>
            </a:r>
            <a:r>
              <a:rPr kumimoji="1" lang="en-GB" altLang="zh-TW" sz="2000" dirty="0"/>
              <a:t>•, </a:t>
            </a:r>
            <a:r>
              <a:rPr kumimoji="1" lang="en-GB" altLang="zh-TW" sz="2000" dirty="0">
                <a:solidFill>
                  <a:srgbClr val="993300"/>
                </a:solidFill>
              </a:rPr>
              <a:t>H• </a:t>
            </a:r>
            <a:r>
              <a:rPr kumimoji="1" lang="en-GB" altLang="zh-TW" sz="2000" dirty="0"/>
              <a:t>are (PSSH):</a:t>
            </a:r>
          </a:p>
        </p:txBody>
      </p:sp>
      <p:graphicFrame>
        <p:nvGraphicFramePr>
          <p:cNvPr id="207889" name="Object 17"/>
          <p:cNvGraphicFramePr>
            <a:graphicFrameLocks noChangeAspect="1"/>
          </p:cNvGraphicFramePr>
          <p:nvPr>
            <p:extLst/>
          </p:nvPr>
        </p:nvGraphicFramePr>
        <p:xfrm>
          <a:off x="204788" y="3580130"/>
          <a:ext cx="2743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quation" r:id="rId5" imgW="3047760" imgH="977760" progId="Equation.DSMT4">
                  <p:embed/>
                </p:oleObj>
              </mc:Choice>
              <mc:Fallback>
                <p:oleObj name="Equation" r:id="rId5" imgW="30477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3580130"/>
                        <a:ext cx="27432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3" name="AutoShape 21"/>
          <p:cNvSpPr>
            <a:spLocks/>
          </p:cNvSpPr>
          <p:nvPr/>
        </p:nvSpPr>
        <p:spPr bwMode="auto">
          <a:xfrm>
            <a:off x="2952837" y="4295140"/>
            <a:ext cx="518818" cy="640080"/>
          </a:xfrm>
          <a:prstGeom prst="righ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7895" name="Object 23"/>
          <p:cNvGraphicFramePr>
            <a:graphicFrameLocks noChangeAspect="1"/>
          </p:cNvGraphicFramePr>
          <p:nvPr>
            <p:extLst/>
          </p:nvPr>
        </p:nvGraphicFramePr>
        <p:xfrm>
          <a:off x="1673225" y="5002213"/>
          <a:ext cx="57991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0" name="Equation" r:id="rId7" imgW="6819840" imgH="927000" progId="Equation.DSMT4">
                  <p:embed/>
                </p:oleObj>
              </mc:Choice>
              <mc:Fallback>
                <p:oleObj name="Equation" r:id="rId7" imgW="6819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5002213"/>
                        <a:ext cx="579913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304800" y="758279"/>
            <a:ext cx="3876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dirty="0">
                <a:solidFill>
                  <a:srgbClr val="0000FF"/>
                </a:solidFill>
              </a:rPr>
              <a:t>Purpose: replace [CH</a:t>
            </a:r>
            <a:r>
              <a:rPr kumimoji="1" lang="en-GB" altLang="zh-TW" sz="2000" baseline="-25000" dirty="0">
                <a:solidFill>
                  <a:srgbClr val="0000FF"/>
                </a:solidFill>
              </a:rPr>
              <a:t>3</a:t>
            </a:r>
            <a:r>
              <a:rPr kumimoji="1" lang="en-GB" altLang="zh-TW" sz="2000" dirty="0">
                <a:solidFill>
                  <a:srgbClr val="0000FF"/>
                </a:solidFill>
              </a:rPr>
              <a:t>•] and [H•]</a:t>
            </a:r>
          </a:p>
        </p:txBody>
      </p:sp>
      <p:graphicFrame>
        <p:nvGraphicFramePr>
          <p:cNvPr id="207897" name="Object 25"/>
          <p:cNvGraphicFramePr>
            <a:graphicFrameLocks noChangeAspect="1"/>
          </p:cNvGraphicFramePr>
          <p:nvPr>
            <p:extLst/>
          </p:nvPr>
        </p:nvGraphicFramePr>
        <p:xfrm>
          <a:off x="1340994" y="4533900"/>
          <a:ext cx="1268460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1" name="Equation" r:id="rId9" imgW="1409400" imgH="685800" progId="Equation.DSMT4">
                  <p:embed/>
                </p:oleObj>
              </mc:Choice>
              <mc:Fallback>
                <p:oleObj name="Equation" r:id="rId9" imgW="1409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994" y="4533900"/>
                        <a:ext cx="1268460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029619" y="1619250"/>
          <a:ext cx="50847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2" name="Equation" r:id="rId11" imgW="5473700" imgH="393700" progId="Equation.DSMT4">
                  <p:embed/>
                </p:oleObj>
              </mc:Choice>
              <mc:Fallback>
                <p:oleObj name="Equation" r:id="rId11" imgW="547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619" y="1619250"/>
                        <a:ext cx="5084762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92530" y="2112327"/>
          <a:ext cx="3017520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3" name="Equation" r:id="rId13" imgW="3352800" imgH="393700" progId="">
                  <p:embed/>
                </p:oleObj>
              </mc:Choice>
              <mc:Fallback>
                <p:oleObj name="Equation" r:id="rId13" imgW="3352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530" y="2112327"/>
                        <a:ext cx="3017520" cy="35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402580" y="2110740"/>
          <a:ext cx="2548890" cy="35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4" name="Equation" r:id="rId15" imgW="2832100" imgH="393700" progId="">
                  <p:embed/>
                </p:oleObj>
              </mc:Choice>
              <mc:Fallback>
                <p:oleObj name="Equation" r:id="rId15" imgW="28321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580" y="2110740"/>
                        <a:ext cx="2548890" cy="354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11200" y="3050540"/>
          <a:ext cx="176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5" name="Equation" r:id="rId17" imgW="1765080" imgH="393480" progId="Equation.DSMT4">
                  <p:embed/>
                </p:oleObj>
              </mc:Choice>
              <mc:Fallback>
                <p:oleObj name="Equation" r:id="rId17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050540"/>
                        <a:ext cx="176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194050" y="2841625"/>
          <a:ext cx="1790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6" name="Equation" r:id="rId19" imgW="1790640" imgH="812520" progId="Equation.DSMT4">
                  <p:embed/>
                </p:oleObj>
              </mc:Choice>
              <mc:Fallback>
                <p:oleObj name="Equation" r:id="rId19" imgW="17906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841625"/>
                        <a:ext cx="1790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86400" y="2802890"/>
          <a:ext cx="2730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Equation" r:id="rId21" imgW="2730240" imgH="888840" progId="Equation.DSMT4">
                  <p:embed/>
                </p:oleObj>
              </mc:Choice>
              <mc:Fallback>
                <p:oleObj name="Equation" r:id="rId21" imgW="2730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02890"/>
                        <a:ext cx="27305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541270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From the previous slide:</a:t>
            </a:r>
          </a:p>
        </p:txBody>
      </p:sp>
      <p:sp>
        <p:nvSpPr>
          <p:cNvPr id="9" name="Curved Up Arrow 8"/>
          <p:cNvSpPr/>
          <p:nvPr/>
        </p:nvSpPr>
        <p:spPr>
          <a:xfrm rot="10800000">
            <a:off x="4635011" y="2522220"/>
            <a:ext cx="1600200" cy="4076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9251660">
            <a:off x="2886430" y="3348143"/>
            <a:ext cx="469283" cy="586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471655" y="4418330"/>
          <a:ext cx="534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23" imgW="5346360" imgH="393480" progId="Equation.DSMT4">
                  <p:embed/>
                </p:oleObj>
              </mc:Choice>
              <mc:Fallback>
                <p:oleObj name="Equation" r:id="rId23" imgW="534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655" y="4418330"/>
                        <a:ext cx="53467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953000" y="5801995"/>
          <a:ext cx="41370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9" name="Equation" r:id="rId25" imgW="4597200" imgH="838080" progId="Equation.DSMT4">
                  <p:embed/>
                </p:oleObj>
              </mc:Choice>
              <mc:Fallback>
                <p:oleObj name="Equation" r:id="rId25" imgW="4597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801995"/>
                        <a:ext cx="41370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723982" y="5265420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44022" y="5486400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15071" y="5273040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5111" y="5494020"/>
            <a:ext cx="27432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0324" y="5840413"/>
          <a:ext cx="4892676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0" name="Equation" r:id="rId27" imgW="5752800" imgH="838080" progId="Equation.DSMT4">
                  <p:embed/>
                </p:oleObj>
              </mc:Choice>
              <mc:Fallback>
                <p:oleObj name="Equation" r:id="rId27" imgW="5752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" y="5840413"/>
                        <a:ext cx="4892676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101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3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" y="228600"/>
          <a:ext cx="284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3" imgW="2844720" imgH="888840" progId="">
                  <p:embed/>
                </p:oleObj>
              </mc:Choice>
              <mc:Fallback>
                <p:oleObj name="Equation" r:id="rId3" imgW="28447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2844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43608" y="1191112"/>
            <a:ext cx="45095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kumimoji="1" lang="en-GB" altLang="zh-TW" sz="2000" dirty="0"/>
              <a:t>For a constant-volume batch reactor : </a:t>
            </a:r>
          </a:p>
        </p:txBody>
      </p:sp>
      <p:sp>
        <p:nvSpPr>
          <p:cNvPr id="206855" name="AutoShape 7"/>
          <p:cNvSpPr>
            <a:spLocks/>
          </p:cNvSpPr>
          <p:nvPr/>
        </p:nvSpPr>
        <p:spPr bwMode="auto">
          <a:xfrm rot="5400000">
            <a:off x="3474720" y="2103120"/>
            <a:ext cx="457200" cy="1280160"/>
          </a:xfrm>
          <a:prstGeom prst="rightBrace">
            <a:avLst>
              <a:gd name="adj1" fmla="val 9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3962400" y="3172361"/>
            <a:ext cx="45630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1" hangingPunct="1"/>
            <a:r>
              <a:rPr kumimoji="1" lang="en-GB" altLang="zh-TW" sz="2000" dirty="0">
                <a:solidFill>
                  <a:srgbClr val="0000CC"/>
                </a:solidFill>
              </a:rPr>
              <a:t>For given initial concentration of C</a:t>
            </a:r>
            <a:r>
              <a:rPr kumimoji="1" lang="en-GB" altLang="zh-TW" sz="2000" baseline="-25000" dirty="0">
                <a:solidFill>
                  <a:srgbClr val="0000CC"/>
                </a:solidFill>
              </a:rPr>
              <a:t>2</a:t>
            </a:r>
            <a:r>
              <a:rPr kumimoji="1" lang="en-GB" altLang="zh-TW" sz="2000" dirty="0">
                <a:solidFill>
                  <a:srgbClr val="0000CC"/>
                </a:solidFill>
              </a:rPr>
              <a:t>H</a:t>
            </a:r>
            <a:r>
              <a:rPr kumimoji="1" lang="en-GB" altLang="zh-TW" sz="2000" baseline="-25000" dirty="0">
                <a:solidFill>
                  <a:srgbClr val="0000CC"/>
                </a:solidFill>
              </a:rPr>
              <a:t>6</a:t>
            </a:r>
            <a:r>
              <a:rPr kumimoji="1" lang="en-GB" altLang="zh-TW" sz="2000" dirty="0">
                <a:solidFill>
                  <a:srgbClr val="0000CC"/>
                </a:solidFill>
              </a:rPr>
              <a:t> and temperature</a:t>
            </a:r>
            <a:r>
              <a:rPr kumimoji="1" lang="en-GB" altLang="zh-TW" sz="2000" dirty="0" smtClean="0">
                <a:solidFill>
                  <a:srgbClr val="0000CC"/>
                </a:solidFill>
              </a:rPr>
              <a:t>, these </a:t>
            </a:r>
            <a:r>
              <a:rPr kumimoji="1" lang="en-GB" altLang="zh-TW" sz="2000" dirty="0">
                <a:solidFill>
                  <a:srgbClr val="0000CC"/>
                </a:solidFill>
              </a:rPr>
              <a:t>two equation can be solved </a:t>
            </a:r>
            <a:r>
              <a:rPr kumimoji="1" lang="en-GB" altLang="zh-TW" sz="2000" dirty="0" smtClean="0">
                <a:solidFill>
                  <a:srgbClr val="0000CC"/>
                </a:solidFill>
              </a:rPr>
              <a:t>simultaneously ( i.e., use Polymath)</a:t>
            </a:r>
            <a:endParaRPr kumimoji="1" lang="en-GB" altLang="zh-TW" sz="2000" dirty="0">
              <a:solidFill>
                <a:srgbClr val="0000CC"/>
              </a:solidFill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3703320" y="3037534"/>
            <a:ext cx="0" cy="167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938634" y="4953000"/>
            <a:ext cx="7266733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GB" altLang="zh-TW" sz="2000" dirty="0" smtClean="0"/>
              <a:t>Providing the </a:t>
            </a:r>
            <a:r>
              <a:rPr kumimoji="1" lang="en-GB" altLang="zh-TW" sz="2000" dirty="0"/>
              <a:t>concentration - time relationship using </a:t>
            </a:r>
            <a:r>
              <a:rPr kumimoji="1" lang="en-GB" altLang="zh-TW" sz="2000" dirty="0" smtClean="0"/>
              <a:t>the PSSH</a:t>
            </a:r>
            <a:endParaRPr kumimoji="1" lang="en-GB" altLang="zh-TW" sz="2000" dirty="0"/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0" y="587758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kumimoji="1" lang="en-GB" altLang="zh-TW" sz="1900" dirty="0">
                <a:solidFill>
                  <a:srgbClr val="008000"/>
                </a:solidFill>
              </a:rPr>
              <a:t>Other methods can also be </a:t>
            </a:r>
            <a:r>
              <a:rPr kumimoji="1" lang="en-GB" altLang="zh-TW" sz="1900" dirty="0" smtClean="0">
                <a:solidFill>
                  <a:srgbClr val="008000"/>
                </a:solidFill>
              </a:rPr>
              <a:t>used - solve </a:t>
            </a:r>
            <a:r>
              <a:rPr kumimoji="1" lang="en-GB" altLang="zh-TW" sz="1900" dirty="0">
                <a:solidFill>
                  <a:srgbClr val="008000"/>
                </a:solidFill>
              </a:rPr>
              <a:t>the complete </a:t>
            </a:r>
            <a:r>
              <a:rPr kumimoji="1" lang="en-GB" altLang="zh-TW" sz="1900" dirty="0" smtClean="0">
                <a:solidFill>
                  <a:srgbClr val="008000"/>
                </a:solidFill>
              </a:rPr>
              <a:t>set of </a:t>
            </a:r>
            <a:r>
              <a:rPr kumimoji="1" lang="en-GB" altLang="zh-TW" sz="1900" dirty="0">
                <a:solidFill>
                  <a:srgbClr val="008000"/>
                </a:solidFill>
              </a:rPr>
              <a:t>ODE mole </a:t>
            </a:r>
            <a:r>
              <a:rPr kumimoji="1" lang="en-GB" altLang="zh-TW" sz="1900" dirty="0" smtClean="0">
                <a:solidFill>
                  <a:srgbClr val="008000"/>
                </a:solidFill>
              </a:rPr>
              <a:t>balances</a:t>
            </a:r>
            <a:endParaRPr kumimoji="1" lang="en-GB" altLang="zh-TW" sz="1900" dirty="0">
              <a:solidFill>
                <a:srgbClr val="008000"/>
              </a:solidFill>
            </a:endParaRPr>
          </a:p>
          <a:p>
            <a:pPr algn="ctr" eaLnBrk="1" hangingPunct="1"/>
            <a:endParaRPr kumimoji="1" lang="en-GB" altLang="zh-TW" sz="1900" dirty="0">
              <a:solidFill>
                <a:srgbClr val="008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87800" y="228600"/>
          <a:ext cx="424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5" imgW="4241800" imgH="889000" progId="Equation.DSMT4">
                  <p:embed/>
                </p:oleObj>
              </mc:Choice>
              <mc:Fallback>
                <p:oleObj name="Equation" r:id="rId5" imgW="4241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28600"/>
                        <a:ext cx="4241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57200" y="1625600"/>
          <a:ext cx="3136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name="Equation" r:id="rId7" imgW="3136680" imgH="888840" progId="Equation.DSMT4">
                  <p:embed/>
                </p:oleObj>
              </mc:Choice>
              <mc:Fallback>
                <p:oleObj name="Equation" r:id="rId7" imgW="31366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5600"/>
                        <a:ext cx="31369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203700" y="1625600"/>
          <a:ext cx="4559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Equation" r:id="rId9" imgW="4559040" imgH="888840" progId="Equation.DSMT4">
                  <p:embed/>
                </p:oleObj>
              </mc:Choice>
              <mc:Fallback>
                <p:oleObj name="Equation" r:id="rId9" imgW="45590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1625600"/>
                        <a:ext cx="4559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06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51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5" grpId="0" animBg="1"/>
      <p:bldP spid="206856" grpId="0"/>
      <p:bldP spid="206857" grpId="0" animBg="1"/>
      <p:bldP spid="206858" grpId="0" animBg="1"/>
      <p:bldP spid="2068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76200" y="1524000"/>
            <a:ext cx="2263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zh-TW" altLang="en-GB" sz="2000" dirty="0"/>
              <a:t>1. </a:t>
            </a:r>
            <a:r>
              <a:rPr kumimoji="1" lang="en-GB" altLang="zh-TW" sz="2000" dirty="0"/>
              <a:t>Mole balances: 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227135" y="2329909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 dirty="0"/>
              <a:t>C</a:t>
            </a:r>
            <a:r>
              <a:rPr kumimoji="1" lang="en-GB" altLang="zh-TW" sz="1800" baseline="-25000" dirty="0"/>
              <a:t>2</a:t>
            </a:r>
            <a:r>
              <a:rPr kumimoji="1" lang="en-GB" altLang="zh-TW" sz="1800" dirty="0"/>
              <a:t>H</a:t>
            </a:r>
            <a:r>
              <a:rPr kumimoji="1" lang="en-GB" altLang="zh-TW" sz="1800" baseline="-25000" dirty="0"/>
              <a:t>6</a:t>
            </a:r>
            <a:endParaRPr kumimoji="1" lang="en-GB" altLang="zh-TW" sz="1800" dirty="0"/>
          </a:p>
        </p:txBody>
      </p:sp>
      <p:graphicFrame>
        <p:nvGraphicFramePr>
          <p:cNvPr id="274432" name="Object 1024"/>
          <p:cNvGraphicFramePr>
            <a:graphicFrameLocks noChangeAspect="1"/>
          </p:cNvGraphicFramePr>
          <p:nvPr>
            <p:extLst/>
          </p:nvPr>
        </p:nvGraphicFramePr>
        <p:xfrm>
          <a:off x="988830" y="2162300"/>
          <a:ext cx="711072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Equation" r:id="rId3" imgW="888840" imgH="622080" progId="">
                  <p:embed/>
                </p:oleObj>
              </mc:Choice>
              <mc:Fallback>
                <p:oleObj name="Equation" r:id="rId3" imgW="88884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830" y="2162300"/>
                        <a:ext cx="711072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209551" y="2888709"/>
            <a:ext cx="6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/>
              <a:t>CH</a:t>
            </a:r>
            <a:r>
              <a:rPr kumimoji="1" lang="en-GB" altLang="zh-TW" sz="1800" baseline="-25000"/>
              <a:t>3</a:t>
            </a:r>
            <a:r>
              <a:rPr kumimoji="1" lang="en-GB" altLang="zh-TW" sz="1800"/>
              <a:t>•</a:t>
            </a: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227135" y="3476084"/>
            <a:ext cx="60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 dirty="0"/>
              <a:t>CH</a:t>
            </a:r>
            <a:r>
              <a:rPr kumimoji="1" lang="en-GB" altLang="zh-TW" sz="1800" baseline="-25000" dirty="0"/>
              <a:t>4</a:t>
            </a:r>
            <a:endParaRPr kumimoji="1" lang="en-GB" altLang="zh-TW" sz="1800" dirty="0"/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76200" y="3968209"/>
            <a:ext cx="849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en-GB" altLang="zh-TW" sz="1800" dirty="0"/>
              <a:t>C</a:t>
            </a:r>
            <a:r>
              <a:rPr kumimoji="1" lang="en-GB" altLang="zh-TW" sz="1800" baseline="-25000" dirty="0"/>
              <a:t>2</a:t>
            </a:r>
            <a:r>
              <a:rPr kumimoji="1" lang="en-GB" altLang="zh-TW" sz="1800" dirty="0"/>
              <a:t>H</a:t>
            </a:r>
            <a:r>
              <a:rPr kumimoji="1" lang="en-GB" altLang="zh-TW" sz="1800" baseline="-25000" dirty="0"/>
              <a:t>5</a:t>
            </a:r>
            <a:r>
              <a:rPr kumimoji="1" lang="en-GB" altLang="zh-TW" sz="1800" dirty="0"/>
              <a:t>•</a:t>
            </a:r>
          </a:p>
        </p:txBody>
      </p:sp>
      <p:sp>
        <p:nvSpPr>
          <p:cNvPr id="208911" name="Text Box 15"/>
          <p:cNvSpPr txBox="1">
            <a:spLocks noChangeArrowheads="1"/>
          </p:cNvSpPr>
          <p:nvPr/>
        </p:nvSpPr>
        <p:spPr bwMode="auto">
          <a:xfrm>
            <a:off x="244720" y="451589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/>
              <a:t>C</a:t>
            </a:r>
            <a:r>
              <a:rPr kumimoji="1" lang="en-GB" altLang="zh-TW" sz="1800" baseline="-25000"/>
              <a:t>2</a:t>
            </a:r>
            <a:r>
              <a:rPr kumimoji="1" lang="en-GB" altLang="zh-TW" sz="1800"/>
              <a:t>H</a:t>
            </a:r>
            <a:r>
              <a:rPr kumimoji="1" lang="en-GB" altLang="zh-TW" sz="1800" baseline="-25000"/>
              <a:t>4</a:t>
            </a:r>
            <a:endParaRPr kumimoji="1" lang="en-GB" altLang="zh-TW" sz="1800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2057400" y="2209800"/>
            <a:ext cx="0" cy="438912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228600" y="1524000"/>
            <a:ext cx="8688266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2188932" y="1524000"/>
            <a:ext cx="3602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zh-TW" altLang="en-GB" sz="2000" dirty="0"/>
              <a:t>2. </a:t>
            </a:r>
            <a:r>
              <a:rPr kumimoji="1" lang="en-GB" altLang="zh-TW" sz="2000" dirty="0"/>
              <a:t>Rate laws for each species:</a:t>
            </a:r>
          </a:p>
        </p:txBody>
      </p:sp>
      <p:graphicFrame>
        <p:nvGraphicFramePr>
          <p:cNvPr id="274433" name="Object 1025"/>
          <p:cNvGraphicFramePr>
            <a:graphicFrameLocks noChangeAspect="1"/>
          </p:cNvGraphicFramePr>
          <p:nvPr>
            <p:extLst/>
          </p:nvPr>
        </p:nvGraphicFramePr>
        <p:xfrm>
          <a:off x="2337120" y="2286000"/>
          <a:ext cx="3073320" cy="3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9" name="Equation" r:id="rId5" imgW="3073320" imgH="330120" progId="">
                  <p:embed/>
                </p:oleObj>
              </mc:Choice>
              <mc:Fallback>
                <p:oleObj name="Equation" r:id="rId5" imgW="307332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2286000"/>
                        <a:ext cx="3073320" cy="32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25" name="Rectangle 29"/>
          <p:cNvSpPr>
            <a:spLocks noChangeArrowheads="1"/>
          </p:cNvSpPr>
          <p:nvPr/>
        </p:nvSpPr>
        <p:spPr bwMode="auto">
          <a:xfrm>
            <a:off x="943252" y="2159825"/>
            <a:ext cx="468923" cy="44577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28" name="Text Box 32"/>
          <p:cNvSpPr txBox="1">
            <a:spLocks noChangeArrowheads="1"/>
          </p:cNvSpPr>
          <p:nvPr/>
        </p:nvSpPr>
        <p:spPr bwMode="auto">
          <a:xfrm>
            <a:off x="763466" y="1791866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zh-TW" altLang="en-GB" sz="2000"/>
              <a:t>(</a:t>
            </a:r>
            <a:r>
              <a:rPr kumimoji="1" lang="en-GB" altLang="zh-TW" sz="2000"/>
              <a:t>Batch)</a:t>
            </a:r>
          </a:p>
        </p:txBody>
      </p:sp>
      <p:graphicFrame>
        <p:nvGraphicFramePr>
          <p:cNvPr id="274434" name="Object 1026"/>
          <p:cNvGraphicFramePr>
            <a:graphicFrameLocks noChangeAspect="1"/>
          </p:cNvGraphicFramePr>
          <p:nvPr>
            <p:extLst/>
          </p:nvPr>
        </p:nvGraphicFramePr>
        <p:xfrm>
          <a:off x="482640" y="76200"/>
          <a:ext cx="210816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0" name="Equation" r:id="rId7" imgW="2108160" imgH="368280" progId="Equation.DSMT4">
                  <p:embed/>
                </p:oleObj>
              </mc:Choice>
              <mc:Fallback>
                <p:oleObj name="Equation" r:id="rId7" imgW="2108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40" y="76200"/>
                        <a:ext cx="2108160" cy="36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5" name="Object 1027"/>
          <p:cNvGraphicFramePr>
            <a:graphicFrameLocks noChangeAspect="1"/>
          </p:cNvGraphicFramePr>
          <p:nvPr>
            <p:extLst/>
          </p:nvPr>
        </p:nvGraphicFramePr>
        <p:xfrm>
          <a:off x="482640" y="577860"/>
          <a:ext cx="360648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1" name="Equation" r:id="rId9" imgW="3606480" imgH="368280" progId="Equation.DSMT4">
                  <p:embed/>
                </p:oleObj>
              </mc:Choice>
              <mc:Fallback>
                <p:oleObj name="Equation" r:id="rId9" imgW="3606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40" y="577860"/>
                        <a:ext cx="3606480" cy="36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1028"/>
          <p:cNvGraphicFramePr>
            <a:graphicFrameLocks noChangeAspect="1"/>
          </p:cNvGraphicFramePr>
          <p:nvPr>
            <p:extLst/>
          </p:nvPr>
        </p:nvGraphicFramePr>
        <p:xfrm>
          <a:off x="482640" y="1079520"/>
          <a:ext cx="264132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2" name="Equation" r:id="rId11" imgW="2641320" imgH="368280" progId="Equation.DSMT4">
                  <p:embed/>
                </p:oleObj>
              </mc:Choice>
              <mc:Fallback>
                <p:oleObj name="Equation" r:id="rId11" imgW="264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40" y="1079520"/>
                        <a:ext cx="2641320" cy="36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1029"/>
          <p:cNvGraphicFramePr>
            <a:graphicFrameLocks noChangeAspect="1"/>
          </p:cNvGraphicFramePr>
          <p:nvPr>
            <p:extLst/>
          </p:nvPr>
        </p:nvGraphicFramePr>
        <p:xfrm>
          <a:off x="5638800" y="358140"/>
          <a:ext cx="303516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3" name="Equation" r:id="rId13" imgW="3035160" imgH="368280" progId="Equation.DSMT4">
                  <p:embed/>
                </p:oleObj>
              </mc:Choice>
              <mc:Fallback>
                <p:oleObj name="Equation" r:id="rId13" imgW="303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58140"/>
                        <a:ext cx="3035160" cy="36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8" name="Object 1030"/>
          <p:cNvGraphicFramePr>
            <a:graphicFrameLocks noChangeAspect="1"/>
          </p:cNvGraphicFramePr>
          <p:nvPr>
            <p:extLst/>
          </p:nvPr>
        </p:nvGraphicFramePr>
        <p:xfrm>
          <a:off x="5638800" y="857250"/>
          <a:ext cx="2286000" cy="36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4" name="Equation" r:id="rId15" imgW="2286000" imgH="368280" progId="Equation.DSMT4">
                  <p:embed/>
                </p:oleObj>
              </mc:Choice>
              <mc:Fallback>
                <p:oleObj name="Equation" r:id="rId15" imgW="2286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57250"/>
                        <a:ext cx="2286000" cy="368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46" name="Text Box 50"/>
          <p:cNvSpPr txBox="1">
            <a:spLocks noChangeArrowheads="1"/>
          </p:cNvSpPr>
          <p:nvPr/>
        </p:nvSpPr>
        <p:spPr bwMode="auto">
          <a:xfrm>
            <a:off x="256443" y="5537106"/>
            <a:ext cx="43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/>
              <a:t>H</a:t>
            </a:r>
            <a:r>
              <a:rPr kumimoji="1" lang="en-GB" altLang="zh-TW" sz="1800" baseline="-25000"/>
              <a:t>2</a:t>
            </a:r>
            <a:endParaRPr kumimoji="1" lang="en-GB" altLang="zh-TW" sz="1800"/>
          </a:p>
        </p:txBody>
      </p:sp>
      <p:graphicFrame>
        <p:nvGraphicFramePr>
          <p:cNvPr id="274439" name="Object 1031"/>
          <p:cNvGraphicFramePr>
            <a:graphicFrameLocks noChangeAspect="1"/>
          </p:cNvGraphicFramePr>
          <p:nvPr>
            <p:extLst/>
          </p:nvPr>
        </p:nvGraphicFramePr>
        <p:xfrm>
          <a:off x="948816" y="3353516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5" name="Equation" r:id="rId17" imgW="977760" imgH="622080" progId="">
                  <p:embed/>
                </p:oleObj>
              </mc:Choice>
              <mc:Fallback>
                <p:oleObj name="Equation" r:id="rId17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16" y="3353516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0" name="Object 1032"/>
          <p:cNvGraphicFramePr>
            <a:graphicFrameLocks noChangeAspect="1"/>
          </p:cNvGraphicFramePr>
          <p:nvPr>
            <p:extLst/>
          </p:nvPr>
        </p:nvGraphicFramePr>
        <p:xfrm>
          <a:off x="960312" y="3886916"/>
          <a:ext cx="79228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6" name="Equation" r:id="rId19" imgW="990360" imgH="622080" progId="">
                  <p:embed/>
                </p:oleObj>
              </mc:Choice>
              <mc:Fallback>
                <p:oleObj name="Equation" r:id="rId19" imgW="9903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312" y="3886916"/>
                        <a:ext cx="79228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1" name="Object 1033"/>
          <p:cNvGraphicFramePr>
            <a:graphicFrameLocks noChangeAspect="1"/>
          </p:cNvGraphicFramePr>
          <p:nvPr>
            <p:extLst/>
          </p:nvPr>
        </p:nvGraphicFramePr>
        <p:xfrm>
          <a:off x="990600" y="4420316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Equation" r:id="rId21" imgW="977760" imgH="622080" progId="">
                  <p:embed/>
                </p:oleObj>
              </mc:Choice>
              <mc:Fallback>
                <p:oleObj name="Equation" r:id="rId21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20316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2" name="Object 1034"/>
          <p:cNvGraphicFramePr>
            <a:graphicFrameLocks noChangeAspect="1"/>
          </p:cNvGraphicFramePr>
          <p:nvPr>
            <p:extLst/>
          </p:nvPr>
        </p:nvGraphicFramePr>
        <p:xfrm>
          <a:off x="914400" y="5487116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8" name="Equation" r:id="rId23" imgW="977760" imgH="622080" progId="">
                  <p:embed/>
                </p:oleObj>
              </mc:Choice>
              <mc:Fallback>
                <p:oleObj name="Equation" r:id="rId23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7116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3" name="Object 1035"/>
          <p:cNvGraphicFramePr>
            <a:graphicFrameLocks noChangeAspect="1"/>
          </p:cNvGraphicFramePr>
          <p:nvPr>
            <p:extLst/>
          </p:nvPr>
        </p:nvGraphicFramePr>
        <p:xfrm>
          <a:off x="948816" y="2743916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9" name="Equation" r:id="rId25" imgW="977760" imgH="622080" progId="">
                  <p:embed/>
                </p:oleObj>
              </mc:Choice>
              <mc:Fallback>
                <p:oleObj name="Equation" r:id="rId25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16" y="2743916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4" name="Object 1036"/>
          <p:cNvGraphicFramePr>
            <a:graphicFrameLocks noChangeAspect="1"/>
          </p:cNvGraphicFramePr>
          <p:nvPr>
            <p:extLst/>
          </p:nvPr>
        </p:nvGraphicFramePr>
        <p:xfrm>
          <a:off x="2337120" y="2915398"/>
          <a:ext cx="2145960" cy="3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0" name="Equation" r:id="rId27" imgW="2145960" imgH="330120" progId="">
                  <p:embed/>
                </p:oleObj>
              </mc:Choice>
              <mc:Fallback>
                <p:oleObj name="Equation" r:id="rId27" imgW="214596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2915398"/>
                        <a:ext cx="2145960" cy="33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6" name="Object 1038"/>
          <p:cNvGraphicFramePr>
            <a:graphicFrameLocks noChangeAspect="1"/>
          </p:cNvGraphicFramePr>
          <p:nvPr>
            <p:extLst/>
          </p:nvPr>
        </p:nvGraphicFramePr>
        <p:xfrm>
          <a:off x="2337120" y="3878830"/>
          <a:ext cx="40636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1" name="Equation" r:id="rId29" imgW="4063680" imgH="406080" progId="">
                  <p:embed/>
                </p:oleObj>
              </mc:Choice>
              <mc:Fallback>
                <p:oleObj name="Equation" r:id="rId29" imgW="406368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3878830"/>
                        <a:ext cx="4063680" cy="40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7" name="Object 1039"/>
          <p:cNvGraphicFramePr>
            <a:graphicFrameLocks noChangeAspect="1"/>
          </p:cNvGraphicFramePr>
          <p:nvPr>
            <p:extLst/>
          </p:nvPr>
        </p:nvGraphicFramePr>
        <p:xfrm>
          <a:off x="2337120" y="4490651"/>
          <a:ext cx="1066680" cy="3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2" name="Equation" r:id="rId31" imgW="1066680" imgH="330120" progId="">
                  <p:embed/>
                </p:oleObj>
              </mc:Choice>
              <mc:Fallback>
                <p:oleObj name="Equation" r:id="rId31" imgW="106668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4490651"/>
                        <a:ext cx="1066680" cy="33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48" name="Object 1040"/>
          <p:cNvGraphicFramePr>
            <a:graphicFrameLocks noChangeAspect="1"/>
          </p:cNvGraphicFramePr>
          <p:nvPr>
            <p:extLst/>
          </p:nvPr>
        </p:nvGraphicFramePr>
        <p:xfrm>
          <a:off x="2337120" y="5025639"/>
          <a:ext cx="2095200" cy="3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3" name="Equation" r:id="rId33" imgW="2095200" imgH="330120" progId="">
                  <p:embed/>
                </p:oleObj>
              </mc:Choice>
              <mc:Fallback>
                <p:oleObj name="Equation" r:id="rId33" imgW="20952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5025639"/>
                        <a:ext cx="2095200" cy="33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57" name="Text Box 61"/>
          <p:cNvSpPr txBox="1">
            <a:spLocks noChangeArrowheads="1"/>
          </p:cNvSpPr>
          <p:nvPr/>
        </p:nvSpPr>
        <p:spPr bwMode="auto">
          <a:xfrm>
            <a:off x="244720" y="5016406"/>
            <a:ext cx="431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/>
              <a:t>H•</a:t>
            </a:r>
          </a:p>
        </p:txBody>
      </p:sp>
      <p:graphicFrame>
        <p:nvGraphicFramePr>
          <p:cNvPr id="274449" name="Object 1041"/>
          <p:cNvGraphicFramePr>
            <a:graphicFrameLocks noChangeAspect="1"/>
          </p:cNvGraphicFramePr>
          <p:nvPr>
            <p:extLst/>
          </p:nvPr>
        </p:nvGraphicFramePr>
        <p:xfrm>
          <a:off x="970392" y="4953716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4" name="Equation" r:id="rId35" imgW="977760" imgH="622080" progId="">
                  <p:embed/>
                </p:oleObj>
              </mc:Choice>
              <mc:Fallback>
                <p:oleObj name="Equation" r:id="rId35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92" y="4953716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59" name="Text Box 63"/>
          <p:cNvSpPr txBox="1">
            <a:spLocks noChangeArrowheads="1"/>
          </p:cNvSpPr>
          <p:nvPr/>
        </p:nvSpPr>
        <p:spPr bwMode="auto">
          <a:xfrm>
            <a:off x="256443" y="6083206"/>
            <a:ext cx="772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1800"/>
              <a:t>C</a:t>
            </a:r>
            <a:r>
              <a:rPr kumimoji="1" lang="en-GB" altLang="zh-TW" sz="1800" baseline="-25000"/>
              <a:t>4</a:t>
            </a:r>
            <a:r>
              <a:rPr kumimoji="1" lang="en-GB" altLang="zh-TW" sz="1800"/>
              <a:t>H</a:t>
            </a:r>
            <a:r>
              <a:rPr kumimoji="1" lang="en-GB" altLang="zh-TW" sz="1800" baseline="-25000"/>
              <a:t>10</a:t>
            </a:r>
            <a:endParaRPr kumimoji="1" lang="en-GB" altLang="zh-TW" sz="1800"/>
          </a:p>
        </p:txBody>
      </p:sp>
      <p:graphicFrame>
        <p:nvGraphicFramePr>
          <p:cNvPr id="274450" name="Object 1042"/>
          <p:cNvGraphicFramePr>
            <a:graphicFrameLocks noChangeAspect="1"/>
          </p:cNvGraphicFramePr>
          <p:nvPr>
            <p:extLst/>
          </p:nvPr>
        </p:nvGraphicFramePr>
        <p:xfrm>
          <a:off x="970392" y="6085830"/>
          <a:ext cx="782208" cy="4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5" name="Equation" r:id="rId37" imgW="977760" imgH="622080" progId="">
                  <p:embed/>
                </p:oleObj>
              </mc:Choice>
              <mc:Fallback>
                <p:oleObj name="Equation" r:id="rId37" imgW="97776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92" y="6085830"/>
                        <a:ext cx="782208" cy="49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51" name="Object 1043"/>
          <p:cNvGraphicFramePr>
            <a:graphicFrameLocks noChangeAspect="1"/>
          </p:cNvGraphicFramePr>
          <p:nvPr>
            <p:extLst/>
          </p:nvPr>
        </p:nvGraphicFramePr>
        <p:xfrm>
          <a:off x="2337120" y="5555864"/>
          <a:ext cx="1333440" cy="3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6" name="Equation" r:id="rId39" imgW="1333440" imgH="330120" progId="">
                  <p:embed/>
                </p:oleObj>
              </mc:Choice>
              <mc:Fallback>
                <p:oleObj name="Equation" r:id="rId39" imgW="133344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5555864"/>
                        <a:ext cx="1333440" cy="33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52" name="Object 1044"/>
          <p:cNvGraphicFramePr>
            <a:graphicFrameLocks noChangeAspect="1"/>
          </p:cNvGraphicFramePr>
          <p:nvPr>
            <p:extLst/>
          </p:nvPr>
        </p:nvGraphicFramePr>
        <p:xfrm>
          <a:off x="2337120" y="6027471"/>
          <a:ext cx="1371600" cy="60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7" name="Equation" r:id="rId41" imgW="1371600" imgH="609480" progId="">
                  <p:embed/>
                </p:oleObj>
              </mc:Choice>
              <mc:Fallback>
                <p:oleObj name="Equation" r:id="rId41" imgW="13716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6027471"/>
                        <a:ext cx="1371600" cy="609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63" name="Text Box 67"/>
          <p:cNvSpPr txBox="1">
            <a:spLocks noChangeArrowheads="1"/>
          </p:cNvSpPr>
          <p:nvPr/>
        </p:nvSpPr>
        <p:spPr bwMode="auto">
          <a:xfrm>
            <a:off x="5216182" y="2885535"/>
            <a:ext cx="3451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kumimoji="1" lang="en-GB" altLang="zh-TW" sz="2400" dirty="0">
                <a:solidFill>
                  <a:srgbClr val="006600"/>
                </a:solidFill>
              </a:rPr>
              <a:t>All these O.D.Es can be</a:t>
            </a:r>
          </a:p>
          <a:p>
            <a:pPr algn="l" eaLnBrk="1" hangingPunct="1"/>
            <a:r>
              <a:rPr kumimoji="1" lang="en-GB" altLang="zh-TW" sz="2400" dirty="0">
                <a:solidFill>
                  <a:srgbClr val="006600"/>
                </a:solidFill>
              </a:rPr>
              <a:t>solved simultaneously</a:t>
            </a:r>
          </a:p>
        </p:txBody>
      </p:sp>
      <p:sp>
        <p:nvSpPr>
          <p:cNvPr id="208964" name="Text Box 68"/>
          <p:cNvSpPr txBox="1">
            <a:spLocks noChangeArrowheads="1"/>
          </p:cNvSpPr>
          <p:nvPr/>
        </p:nvSpPr>
        <p:spPr bwMode="auto">
          <a:xfrm>
            <a:off x="4647467" y="4538008"/>
            <a:ext cx="43441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kumimoji="1" lang="en-GB" altLang="zh-TW" sz="2000" dirty="0">
                <a:solidFill>
                  <a:srgbClr val="7030A0"/>
                </a:solidFill>
              </a:rPr>
              <a:t>The comparisons of the results 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obtained from </a:t>
            </a:r>
            <a:r>
              <a:rPr kumimoji="1" lang="en-GB" altLang="zh-TW" sz="2000" dirty="0">
                <a:solidFill>
                  <a:srgbClr val="7030A0"/>
                </a:solidFill>
              </a:rPr>
              <a:t>the two methods are shown 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on page 391 of textbook.</a:t>
            </a:r>
            <a:endParaRPr kumimoji="1" lang="en-GB" altLang="zh-TW" sz="2000" dirty="0">
              <a:solidFill>
                <a:srgbClr val="7030A0"/>
              </a:solidFill>
            </a:endParaRPr>
          </a:p>
          <a:p>
            <a:pPr algn="l" eaLnBrk="1" hangingPunct="1"/>
            <a:r>
              <a:rPr kumimoji="1" lang="en-GB" altLang="zh-TW" sz="2000" dirty="0">
                <a:solidFill>
                  <a:srgbClr val="7030A0"/>
                </a:solidFill>
              </a:rPr>
              <a:t>The two results are identical, </a:t>
            </a:r>
            <a:r>
              <a:rPr kumimoji="1" lang="en-GB" altLang="zh-TW" sz="2000" dirty="0" smtClean="0">
                <a:solidFill>
                  <a:srgbClr val="7030A0"/>
                </a:solidFill>
              </a:rPr>
              <a:t>i</a:t>
            </a:r>
            <a:r>
              <a:rPr kumimoji="1" lang="en-GB" altLang="zh-TW" sz="2000" b="1" dirty="0" smtClean="0">
                <a:solidFill>
                  <a:srgbClr val="7030A0"/>
                </a:solidFill>
              </a:rPr>
              <a:t>ndicating the </a:t>
            </a:r>
            <a:r>
              <a:rPr kumimoji="1" lang="en-GB" altLang="zh-TW" sz="2000" b="1" dirty="0">
                <a:solidFill>
                  <a:srgbClr val="7030A0"/>
                </a:solidFill>
              </a:rPr>
              <a:t>validity of the PSSH </a:t>
            </a:r>
            <a:r>
              <a:rPr kumimoji="1" lang="en-GB" altLang="zh-TW" sz="2000" b="1" dirty="0" smtClean="0">
                <a:solidFill>
                  <a:srgbClr val="7030A0"/>
                </a:solidFill>
              </a:rPr>
              <a:t>under these </a:t>
            </a:r>
            <a:r>
              <a:rPr kumimoji="1" lang="en-GB" altLang="zh-TW" sz="2000" b="1" dirty="0">
                <a:solidFill>
                  <a:srgbClr val="7030A0"/>
                </a:solidFill>
              </a:rPr>
              <a:t>conditions</a:t>
            </a:r>
            <a:endParaRPr kumimoji="1" lang="en-GB" altLang="zh-TW" sz="2000" dirty="0">
              <a:solidFill>
                <a:srgbClr val="7030A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37120" y="3378330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8" name="Equation" r:id="rId43" imgW="1333440" imgH="330120" progId="">
                  <p:embed/>
                </p:oleObj>
              </mc:Choice>
              <mc:Fallback>
                <p:oleObj name="Equation" r:id="rId43" imgW="133344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120" y="3378330"/>
                        <a:ext cx="1333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46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/>
              <a:t>Ozone (O</a:t>
            </a:r>
            <a:r>
              <a:rPr lang="en-US" baseline="-25000" dirty="0"/>
              <a:t>3 </a:t>
            </a:r>
            <a:r>
              <a:rPr lang="en-US" dirty="0" smtClean="0"/>
              <a:t>) Example Problem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13834"/>
              </p:ext>
            </p:extLst>
          </p:nvPr>
        </p:nvGraphicFramePr>
        <p:xfrm>
          <a:off x="1397000" y="1276350"/>
          <a:ext cx="635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4" imgW="6349680" imgH="330120" progId="">
                  <p:embed/>
                </p:oleObj>
              </mc:Choice>
              <mc:Fallback>
                <p:oleObj name="Equation" r:id="rId4" imgW="634968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276350"/>
                        <a:ext cx="6350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657350"/>
            <a:ext cx="838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ozone decomposes in the presence of an inert gas, M, the following kinetics are observed: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50253"/>
              </p:ext>
            </p:extLst>
          </p:nvPr>
        </p:nvGraphicFramePr>
        <p:xfrm>
          <a:off x="3251200" y="2416299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5" name="Equation" r:id="rId6" imgW="2641320" imgH="888840" progId="">
                  <p:embed/>
                </p:oleObj>
              </mc:Choice>
              <mc:Fallback>
                <p:oleObj name="Equation" r:id="rId6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2416299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3276600"/>
            <a:ext cx="885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Postulate a reaction mechanism that is consistent with this rate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This is provided as an extra example that can be skipped if there isn’t enough time to cover it in class.</a:t>
            </a:r>
          </a:p>
        </p:txBody>
      </p:sp>
    </p:spTree>
    <p:extLst>
      <p:ext uri="{BB962C8B-B14F-4D97-AF65-F5344CB8AC3E}">
        <p14:creationId xmlns:p14="http://schemas.microsoft.com/office/powerpoint/2010/main" val="23386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2400" y="5300039"/>
            <a:ext cx="883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one oxygen atom is lost from the ozone </a:t>
            </a:r>
            <a:r>
              <a:rPr lang="en-US" sz="2000" dirty="0" smtClean="0"/>
              <a:t>molecule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),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oxygen radicals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•</a:t>
            </a:r>
            <a:r>
              <a:rPr lang="en-US" sz="2000" dirty="0">
                <a:cs typeface="Arial"/>
              </a:rPr>
              <a:t>)</a:t>
            </a:r>
            <a:r>
              <a:rPr lang="en-US" sz="2000" dirty="0"/>
              <a:t> </a:t>
            </a:r>
            <a:r>
              <a:rPr lang="en-US" sz="2000" dirty="0" smtClean="0"/>
              <a:t> are likely the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reactive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intermediate</a:t>
            </a:r>
            <a:r>
              <a:rPr lang="en-US" sz="2000" dirty="0" smtClean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Postulating Mechanism </a:t>
            </a:r>
            <a:r>
              <a:rPr lang="en-US" dirty="0"/>
              <a:t>for O</a:t>
            </a:r>
            <a:r>
              <a:rPr lang="en-US" baseline="-25000" dirty="0"/>
              <a:t>3</a:t>
            </a:r>
            <a:r>
              <a:rPr lang="en-US" dirty="0" smtClean="0"/>
              <a:t> Decomposition (Step 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07375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sz="2000" dirty="0" smtClean="0"/>
              <a:t>If C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appears in the denominator of the rate law, then one elementary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61731"/>
              </p:ext>
            </p:extLst>
          </p:nvPr>
        </p:nvGraphicFramePr>
        <p:xfrm>
          <a:off x="2755901" y="1663753"/>
          <a:ext cx="347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8" name="Equation" r:id="rId3" imgW="3479800" imgH="419100" progId="">
                  <p:embed/>
                </p:oleObj>
              </mc:Choice>
              <mc:Fallback>
                <p:oleObj name="Equation" r:id="rId3" imgW="34798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1663753"/>
                        <a:ext cx="347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05740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sz="2000" dirty="0"/>
              <a:t>If the denominator contains a constant term, then one </a:t>
            </a:r>
            <a:r>
              <a:rPr lang="en-US" sz="2000" dirty="0" err="1"/>
              <a:t>rxn</a:t>
            </a:r>
            <a:r>
              <a:rPr lang="en-US" sz="2000" dirty="0"/>
              <a:t> step is probably: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99765"/>
              </p:ext>
            </p:extLst>
          </p:nvPr>
        </p:nvGraphicFramePr>
        <p:xfrm>
          <a:off x="2673350" y="2360528"/>
          <a:ext cx="379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9" name="Equation" r:id="rId5" imgW="3797300" imgH="419100" progId="">
                  <p:embed/>
                </p:oleObj>
              </mc:Choice>
              <mc:Fallback>
                <p:oleObj name="Equation" r:id="rId5" imgW="37973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360528"/>
                        <a:ext cx="3797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65" y="2743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sz="2000" dirty="0" smtClean="0"/>
              <a:t>If the numerator contains a species concentration, then one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46218"/>
              </p:ext>
            </p:extLst>
          </p:nvPr>
        </p:nvGraphicFramePr>
        <p:xfrm>
          <a:off x="1651000" y="3187700"/>
          <a:ext cx="627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Equation" r:id="rId7" imgW="6273800" imgH="469900" progId="">
                  <p:embed/>
                </p:oleObj>
              </mc:Choice>
              <mc:Fallback>
                <p:oleObj name="Equation" r:id="rId7" imgW="62738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87700"/>
                        <a:ext cx="6273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01242"/>
              </p:ext>
            </p:extLst>
          </p:nvPr>
        </p:nvGraphicFramePr>
        <p:xfrm>
          <a:off x="1236663" y="3745675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1" name="Equation" r:id="rId9" imgW="2641320" imgH="888840" progId="">
                  <p:embed/>
                </p:oleObj>
              </mc:Choice>
              <mc:Fallback>
                <p:oleObj name="Equation" r:id="rId9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745675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391250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693225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13586" y="3809752"/>
            <a:ext cx="4927952" cy="775711"/>
            <a:chOff x="4114800" y="4236027"/>
            <a:chExt cx="4927952" cy="775711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344008"/>
                </p:ext>
              </p:extLst>
            </p:nvPr>
          </p:nvGraphicFramePr>
          <p:xfrm>
            <a:off x="4857352" y="4656138"/>
            <a:ext cx="3441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02" name="Equation" r:id="rId11" imgW="3441600" imgH="355320" progId="">
                    <p:embed/>
                  </p:oleObj>
                </mc:Choice>
                <mc:Fallback>
                  <p:oleObj name="Equation" r:id="rId11" imgW="3441600" imgH="355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352" y="4656138"/>
                          <a:ext cx="3441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36027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9328" y="4624015"/>
            <a:ext cx="883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&amp; C</a:t>
            </a:r>
            <a:r>
              <a:rPr lang="en-US" sz="2000" baseline="-25000" dirty="0" smtClean="0"/>
              <a:t>O3</a:t>
            </a:r>
            <a:r>
              <a:rPr lang="en-US" sz="2000" dirty="0" smtClean="0"/>
              <a:t> in </a:t>
            </a:r>
            <a:r>
              <a:rPr lang="en-US" sz="2000" dirty="0"/>
              <a:t>denominator, </a:t>
            </a:r>
            <a:r>
              <a:rPr lang="en-US" sz="2000" dirty="0" smtClean="0">
                <a:solidFill>
                  <a:srgbClr val="7030A0"/>
                </a:solidFill>
              </a:rPr>
              <a:t>so O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, M, and O</a:t>
            </a:r>
            <a:r>
              <a:rPr lang="en-US" sz="2000" baseline="-25000" dirty="0">
                <a:solidFill>
                  <a:srgbClr val="7030A0"/>
                </a:solidFill>
              </a:rPr>
              <a:t>3</a:t>
            </a:r>
            <a:r>
              <a:rPr lang="en-US" sz="2000" dirty="0">
                <a:solidFill>
                  <a:srgbClr val="7030A0"/>
                </a:solidFill>
              </a:rPr>
              <a:t> must each collide a with reactive </a:t>
            </a:r>
            <a:r>
              <a:rPr lang="en-US" sz="2000" dirty="0" smtClean="0">
                <a:solidFill>
                  <a:srgbClr val="7030A0"/>
                </a:solidFill>
              </a:rPr>
              <a:t>intermediate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64695"/>
              </p:ext>
            </p:extLst>
          </p:nvPr>
        </p:nvGraphicFramePr>
        <p:xfrm>
          <a:off x="25400" y="6088063"/>
          <a:ext cx="358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3" name="Equation" r:id="rId13" imgW="3581280" imgH="330120" progId="">
                  <p:embed/>
                </p:oleObj>
              </mc:Choice>
              <mc:Fallback>
                <p:oleObj name="Equation" r:id="rId13" imgW="358128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6088063"/>
                        <a:ext cx="3581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912425" y="4945560"/>
            <a:ext cx="402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What is the </a:t>
            </a:r>
            <a:r>
              <a:rPr lang="en-US" sz="2000" dirty="0">
                <a:solidFill>
                  <a:srgbClr val="0000FF"/>
                </a:solidFill>
              </a:rPr>
              <a:t>reactive </a:t>
            </a:r>
            <a:r>
              <a:rPr lang="en-US" sz="2000" dirty="0" smtClean="0">
                <a:solidFill>
                  <a:srgbClr val="0000FF"/>
                </a:solidFill>
              </a:rPr>
              <a:t>intermediate?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0547"/>
              </p:ext>
            </p:extLst>
          </p:nvPr>
        </p:nvGraphicFramePr>
        <p:xfrm>
          <a:off x="3792350" y="6088063"/>
          <a:ext cx="252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4" name="Equation" r:id="rId15" imgW="2527200" imgH="330120" progId="">
                  <p:embed/>
                </p:oleObj>
              </mc:Choice>
              <mc:Fallback>
                <p:oleObj name="Equation" r:id="rId15" imgW="25272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350" y="6088063"/>
                        <a:ext cx="252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367838" y="1367651"/>
            <a:ext cx="2398116" cy="369332"/>
            <a:chOff x="3367838" y="1367651"/>
            <a:chExt cx="239811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439676" y="1367651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reactive intermediate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367838" y="1599817"/>
              <a:ext cx="91237" cy="92333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180873"/>
              </p:ext>
            </p:extLst>
          </p:nvPr>
        </p:nvGraphicFramePr>
        <p:xfrm>
          <a:off x="6565900" y="6100763"/>
          <a:ext cx="250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5" name="Equation" r:id="rId17" imgW="2501640" imgH="304560" progId="">
                  <p:embed/>
                </p:oleObj>
              </mc:Choice>
              <mc:Fallback>
                <p:oleObj name="Equation" r:id="rId17" imgW="250164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6100763"/>
                        <a:ext cx="2501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1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4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6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2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4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3" grpId="1"/>
      <p:bldP spid="6" grpId="0"/>
      <p:bldP spid="9" grpId="0"/>
      <p:bldP spid="13" grpId="0"/>
      <p:bldP spid="18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543630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baseline="-25000" dirty="0">
                <a:solidFill>
                  <a:srgbClr val="7030A0"/>
                </a:solidFill>
              </a:rPr>
              <a:t>M</a:t>
            </a:r>
            <a:r>
              <a:rPr lang="en-US" sz="2000" dirty="0">
                <a:solidFill>
                  <a:srgbClr val="7030A0"/>
                </a:solidFill>
              </a:rPr>
              <a:t> is multiplied by C</a:t>
            </a:r>
            <a:r>
              <a:rPr lang="en-US" sz="2000" baseline="-25000" dirty="0">
                <a:solidFill>
                  <a:srgbClr val="7030A0"/>
                </a:solidFill>
              </a:rPr>
              <a:t>O2</a:t>
            </a:r>
            <a:r>
              <a:rPr lang="en-US" sz="2000" dirty="0">
                <a:solidFill>
                  <a:srgbClr val="7030A0"/>
                </a:solidFill>
              </a:rPr>
              <a:t> in the denominator, </a:t>
            </a:r>
            <a:r>
              <a:rPr lang="en-US" sz="2000" dirty="0" smtClean="0">
                <a:solidFill>
                  <a:srgbClr val="7030A0"/>
                </a:solidFill>
              </a:rPr>
              <a:t>so combine PR3 </a:t>
            </a:r>
            <a:r>
              <a:rPr lang="en-US" sz="2000" dirty="0">
                <a:solidFill>
                  <a:srgbClr val="7030A0"/>
                </a:solidFill>
              </a:rPr>
              <a:t>with </a:t>
            </a:r>
            <a:r>
              <a:rPr lang="en-US" sz="2000" dirty="0" smtClean="0">
                <a:solidFill>
                  <a:srgbClr val="7030A0"/>
                </a:solidFill>
              </a:rPr>
              <a:t>PR1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Postulating Mechanism for O</a:t>
            </a:r>
            <a:r>
              <a:rPr lang="en-US" baseline="-25000" dirty="0" smtClean="0"/>
              <a:t>3</a:t>
            </a:r>
            <a:r>
              <a:rPr lang="en-US" dirty="0" smtClean="0"/>
              <a:t> Decomposition (Step 1 continued)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59775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sz="2000" dirty="0" smtClean="0"/>
              <a:t>If C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appears in the denominator of the rate law, then one elementary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23620"/>
              </p:ext>
            </p:extLst>
          </p:nvPr>
        </p:nvGraphicFramePr>
        <p:xfrm>
          <a:off x="2755901" y="1816153"/>
          <a:ext cx="347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2" name="Equation" r:id="rId3" imgW="3479800" imgH="419100" progId="">
                  <p:embed/>
                </p:oleObj>
              </mc:Choice>
              <mc:Fallback>
                <p:oleObj name="Equation" r:id="rId3" imgW="34798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1816153"/>
                        <a:ext cx="347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46930"/>
              </p:ext>
            </p:extLst>
          </p:nvPr>
        </p:nvGraphicFramePr>
        <p:xfrm>
          <a:off x="1236663" y="2407412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3" name="Equation" r:id="rId5" imgW="2641320" imgH="888840" progId="">
                  <p:embed/>
                </p:oleObj>
              </mc:Choice>
              <mc:Fallback>
                <p:oleObj name="Equation" r:id="rId5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2407412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257424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2227962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13586" y="2471489"/>
            <a:ext cx="4927952" cy="775711"/>
            <a:chOff x="4114800" y="4236027"/>
            <a:chExt cx="4927952" cy="775711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859621"/>
                </p:ext>
              </p:extLst>
            </p:nvPr>
          </p:nvGraphicFramePr>
          <p:xfrm>
            <a:off x="4857352" y="4656138"/>
            <a:ext cx="3441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4" name="Equation" r:id="rId7" imgW="3441600" imgH="355320" progId="">
                    <p:embed/>
                  </p:oleObj>
                </mc:Choice>
                <mc:Fallback>
                  <p:oleObj name="Equation" r:id="rId7" imgW="3441600" imgH="355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352" y="4656138"/>
                          <a:ext cx="3441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36027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664" y="3280164"/>
            <a:ext cx="898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&amp; C</a:t>
            </a:r>
            <a:r>
              <a:rPr lang="en-US" sz="2000" baseline="-25000" dirty="0" smtClean="0"/>
              <a:t>O3</a:t>
            </a:r>
            <a:r>
              <a:rPr lang="en-US" sz="2000" dirty="0" smtClean="0"/>
              <a:t> in denominator; </a:t>
            </a:r>
            <a:r>
              <a:rPr lang="en-US" sz="2000" dirty="0" smtClean="0">
                <a:solidFill>
                  <a:srgbClr val="7030A0"/>
                </a:solidFill>
              </a:rPr>
              <a:t>they must collide with reactive intermediate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•</a:t>
            </a:r>
            <a:endParaRPr lang="en-US" sz="20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91816"/>
              </p:ext>
            </p:extLst>
          </p:nvPr>
        </p:nvGraphicFramePr>
        <p:xfrm>
          <a:off x="88900" y="3732150"/>
          <a:ext cx="3454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5" name="Equation" r:id="rId9" imgW="3454200" imgH="330120" progId="">
                  <p:embed/>
                </p:oleObj>
              </mc:Choice>
              <mc:Fallback>
                <p:oleObj name="Equation" r:id="rId9" imgW="34542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3732150"/>
                        <a:ext cx="3454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16305"/>
              </p:ext>
            </p:extLst>
          </p:nvPr>
        </p:nvGraphicFramePr>
        <p:xfrm>
          <a:off x="3721100" y="3732213"/>
          <a:ext cx="252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6" name="Equation" r:id="rId11" imgW="2527200" imgH="330120" progId="">
                  <p:embed/>
                </p:oleObj>
              </mc:Choice>
              <mc:Fallback>
                <p:oleObj name="Equation" r:id="rId11" imgW="25272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732213"/>
                        <a:ext cx="2527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296588" y="1535668"/>
            <a:ext cx="2398116" cy="369332"/>
            <a:chOff x="3367838" y="1367651"/>
            <a:chExt cx="239811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439676" y="1367651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reactive intermediate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367838" y="1599817"/>
              <a:ext cx="91237" cy="92333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14353"/>
              </p:ext>
            </p:extLst>
          </p:nvPr>
        </p:nvGraphicFramePr>
        <p:xfrm>
          <a:off x="6565900" y="3770313"/>
          <a:ext cx="250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7" name="Equation" r:id="rId13" imgW="2501640" imgH="304560" progId="">
                  <p:embed/>
                </p:oleObj>
              </mc:Choice>
              <mc:Fallback>
                <p:oleObj name="Equation" r:id="rId13" imgW="2501640" imgH="30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770313"/>
                        <a:ext cx="2501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864" name="Elbow Connector 36863"/>
          <p:cNvCxnSpPr/>
          <p:nvPr/>
        </p:nvCxnSpPr>
        <p:spPr>
          <a:xfrm rot="5400000" flipH="1" flipV="1">
            <a:off x="3510345" y="1181990"/>
            <a:ext cx="274320" cy="6035040"/>
          </a:xfrm>
          <a:prstGeom prst="bentConnector3">
            <a:avLst>
              <a:gd name="adj1" fmla="val 61200"/>
            </a:avLst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1" y="433108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Wait, M is inert, so it cannot react with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•</a:t>
            </a:r>
            <a:r>
              <a:rPr lang="en-US" sz="2000" dirty="0" smtClean="0">
                <a:latin typeface="Arial"/>
                <a:cs typeface="Arial"/>
              </a:rPr>
              <a:t> to create a new chemical species</a:t>
            </a:r>
            <a:endParaRPr lang="en-US" sz="20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04800" y="467221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 inert molecule can provide kinetic energy in another reaction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5036697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→ M must participate in one of the other reactions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59835" y="5029200"/>
            <a:ext cx="248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Which one?</a:t>
            </a:r>
          </a:p>
        </p:txBody>
      </p:sp>
      <p:graphicFrame>
        <p:nvGraphicFramePr>
          <p:cNvPr id="36868" name="Object 368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19682"/>
              </p:ext>
            </p:extLst>
          </p:nvPr>
        </p:nvGraphicFramePr>
        <p:xfrm>
          <a:off x="2838450" y="5994400"/>
          <a:ext cx="346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8" name="Equation" r:id="rId15" imgW="3466800" imgH="330120" progId="">
                  <p:embed/>
                </p:oleObj>
              </mc:Choice>
              <mc:Fallback>
                <p:oleObj name="Equation" r:id="rId15" imgW="34668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5994400"/>
                        <a:ext cx="346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5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4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Postulating Mechanism for O</a:t>
            </a:r>
            <a:r>
              <a:rPr lang="en-US" baseline="-25000" dirty="0" smtClean="0"/>
              <a:t>3</a:t>
            </a:r>
            <a:r>
              <a:rPr lang="en-US" dirty="0" smtClean="0"/>
              <a:t> Decomposition (Steps 2 &amp; 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07375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sz="2000" dirty="0" smtClean="0"/>
              <a:t>If C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appears in the denominator of the rate law, then one elementary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294320"/>
              </p:ext>
            </p:extLst>
          </p:nvPr>
        </p:nvGraphicFramePr>
        <p:xfrm>
          <a:off x="2755901" y="1663753"/>
          <a:ext cx="347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6" name="Equation" r:id="rId3" imgW="3479800" imgH="419100" progId="">
                  <p:embed/>
                </p:oleObj>
              </mc:Choice>
              <mc:Fallback>
                <p:oleObj name="Equation" r:id="rId3" imgW="34798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1663753"/>
                        <a:ext cx="347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057400"/>
            <a:ext cx="91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sz="2000" dirty="0" smtClean="0"/>
              <a:t>If the denominator contains a constant term, then one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689612"/>
              </p:ext>
            </p:extLst>
          </p:nvPr>
        </p:nvGraphicFramePr>
        <p:xfrm>
          <a:off x="2673350" y="2360528"/>
          <a:ext cx="379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7" name="Equation" r:id="rId5" imgW="3797300" imgH="419100" progId="">
                  <p:embed/>
                </p:oleObj>
              </mc:Choice>
              <mc:Fallback>
                <p:oleObj name="Equation" r:id="rId5" imgW="37973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360528"/>
                        <a:ext cx="3797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65" y="2743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sz="2000" dirty="0" smtClean="0"/>
              <a:t>If the numerator contains a species concentration, then one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86343"/>
              </p:ext>
            </p:extLst>
          </p:nvPr>
        </p:nvGraphicFramePr>
        <p:xfrm>
          <a:off x="1651000" y="3187700"/>
          <a:ext cx="627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8" name="Equation" r:id="rId7" imgW="6273800" imgH="469900" progId="">
                  <p:embed/>
                </p:oleObj>
              </mc:Choice>
              <mc:Fallback>
                <p:oleObj name="Equation" r:id="rId7" imgW="62738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187700"/>
                        <a:ext cx="6273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172548"/>
              </p:ext>
            </p:extLst>
          </p:nvPr>
        </p:nvGraphicFramePr>
        <p:xfrm>
          <a:off x="1236663" y="3745675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9" name="Equation" r:id="rId9" imgW="2641320" imgH="888840" progId="">
                  <p:embed/>
                </p:oleObj>
              </mc:Choice>
              <mc:Fallback>
                <p:oleObj name="Equation" r:id="rId9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745675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391250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693225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13586" y="3809752"/>
            <a:ext cx="4927952" cy="775711"/>
            <a:chOff x="4114800" y="4236027"/>
            <a:chExt cx="4927952" cy="775711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614393"/>
                </p:ext>
              </p:extLst>
            </p:nvPr>
          </p:nvGraphicFramePr>
          <p:xfrm>
            <a:off x="4857352" y="4656138"/>
            <a:ext cx="3441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50" name="Equation" r:id="rId11" imgW="3441600" imgH="355320" progId="">
                    <p:embed/>
                  </p:oleObj>
                </mc:Choice>
                <mc:Fallback>
                  <p:oleObj name="Equation" r:id="rId11" imgW="3441600" imgH="355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352" y="4656138"/>
                          <a:ext cx="3441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36027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7838" y="1367651"/>
            <a:ext cx="2398116" cy="369332"/>
            <a:chOff x="3367838" y="1367651"/>
            <a:chExt cx="239811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439676" y="1367651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reactive intermediate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367838" y="1599817"/>
              <a:ext cx="91237" cy="92333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32650"/>
              </p:ext>
            </p:extLst>
          </p:nvPr>
        </p:nvGraphicFramePr>
        <p:xfrm>
          <a:off x="1028700" y="4643438"/>
          <a:ext cx="346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1" name="Equation" r:id="rId13" imgW="3467100" imgH="330200" progId="">
                  <p:embed/>
                </p:oleObj>
              </mc:Choice>
              <mc:Fallback>
                <p:oleObj name="Equation" r:id="rId13" imgW="3467100" imgH="3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643438"/>
                        <a:ext cx="3467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85971"/>
              </p:ext>
            </p:extLst>
          </p:nvPr>
        </p:nvGraphicFramePr>
        <p:xfrm>
          <a:off x="5524500" y="4643438"/>
          <a:ext cx="259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2" name="Equation" r:id="rId15" imgW="2590800" imgH="330200" progId="">
                  <p:embed/>
                </p:oleObj>
              </mc:Choice>
              <mc:Fallback>
                <p:oleObj name="Equation" r:id="rId15" imgW="2590800" imgH="330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643438"/>
                        <a:ext cx="2590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5275" y="4953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D</a:t>
            </a:r>
            <a:r>
              <a:rPr lang="en-US" sz="2000" dirty="0" smtClean="0">
                <a:solidFill>
                  <a:srgbClr val="7030A0"/>
                </a:solidFill>
              </a:rPr>
              <a:t>enominator doesn’t contain a constant, so step 2 isn’t in our mechanism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53148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Both C</a:t>
            </a:r>
            <a:r>
              <a:rPr lang="en-US" sz="2000" baseline="-25000" dirty="0"/>
              <a:t>O3</a:t>
            </a:r>
            <a:r>
              <a:rPr lang="en-US" sz="2000" dirty="0"/>
              <a:t> and C</a:t>
            </a:r>
            <a:r>
              <a:rPr lang="en-US" sz="2000" baseline="-25000" dirty="0"/>
              <a:t>M</a:t>
            </a:r>
            <a:r>
              <a:rPr lang="en-US" sz="2000" dirty="0"/>
              <a:t> appear in the numerator, so one reaction step may </a:t>
            </a:r>
            <a:r>
              <a:rPr lang="en-US" sz="2000" dirty="0" smtClean="0"/>
              <a:t>be: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36445"/>
              </p:ext>
            </p:extLst>
          </p:nvPr>
        </p:nvGraphicFramePr>
        <p:xfrm>
          <a:off x="2863850" y="5729288"/>
          <a:ext cx="3416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3" name="Equation" r:id="rId17" imgW="3416040" imgH="330120" progId="">
                  <p:embed/>
                </p:oleObj>
              </mc:Choice>
              <mc:Fallback>
                <p:oleObj name="Equation" r:id="rId17" imgW="341604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5729288"/>
                        <a:ext cx="3416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Elbow Connector 33"/>
          <p:cNvCxnSpPr/>
          <p:nvPr/>
        </p:nvCxnSpPr>
        <p:spPr>
          <a:xfrm rot="16200000" flipV="1">
            <a:off x="1320736" y="4433060"/>
            <a:ext cx="1097280" cy="1828800"/>
          </a:xfrm>
          <a:prstGeom prst="bentConnector4">
            <a:avLst>
              <a:gd name="adj1" fmla="val 972"/>
              <a:gd name="adj2" fmla="val 127812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3400" y="6019800"/>
            <a:ext cx="425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Note that PR4 is the reverse of PR1</a:t>
            </a:r>
          </a:p>
        </p:txBody>
      </p:sp>
    </p:spTree>
    <p:extLst>
      <p:ext uri="{BB962C8B-B14F-4D97-AF65-F5344CB8AC3E}">
        <p14:creationId xmlns:p14="http://schemas.microsoft.com/office/powerpoint/2010/main" val="26616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7258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7258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4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896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1" grpId="0"/>
      <p:bldP spid="32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Postulated </a:t>
            </a:r>
            <a:r>
              <a:rPr lang="en-US" dirty="0"/>
              <a:t>Mechanism for Ozone </a:t>
            </a:r>
            <a:r>
              <a:rPr lang="en-US" dirty="0" smtClean="0"/>
              <a:t>Decomposition</a:t>
            </a:r>
            <a:endParaRPr lang="en-US" dirty="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91589"/>
              </p:ext>
            </p:extLst>
          </p:nvPr>
        </p:nvGraphicFramePr>
        <p:xfrm>
          <a:off x="1236663" y="1506538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0" name="Equation" r:id="rId3" imgW="2641320" imgH="888840" progId="">
                  <p:embed/>
                </p:oleObj>
              </mc:Choice>
              <mc:Fallback>
                <p:oleObj name="Equation" r:id="rId3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1506538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167293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3913586" y="1524000"/>
            <a:ext cx="4927952" cy="744970"/>
            <a:chOff x="4114800" y="4267200"/>
            <a:chExt cx="4927952" cy="744970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794920"/>
                </p:ext>
              </p:extLst>
            </p:nvPr>
          </p:nvGraphicFramePr>
          <p:xfrm>
            <a:off x="4857352" y="4656570"/>
            <a:ext cx="3441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71" name="Equation" r:id="rId5" imgW="3441600" imgH="355320" progId="">
                    <p:embed/>
                  </p:oleObj>
                </mc:Choice>
                <mc:Fallback>
                  <p:oleObj name="Equation" r:id="rId5" imgW="3441600" imgH="355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352" y="4656570"/>
                          <a:ext cx="3441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67200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5979" y="2528620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and C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in denominator: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46251"/>
              </p:ext>
            </p:extLst>
          </p:nvPr>
        </p:nvGraphicFramePr>
        <p:xfrm>
          <a:off x="3892550" y="2563813"/>
          <a:ext cx="260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2" name="Equation" r:id="rId7" imgW="2603160" imgH="330120" progId="">
                  <p:embed/>
                </p:oleObj>
              </mc:Choice>
              <mc:Fallback>
                <p:oleObj name="Equation" r:id="rId7" imgW="260316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563813"/>
                        <a:ext cx="2603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9051" y="2985655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O3</a:t>
            </a:r>
            <a:r>
              <a:rPr lang="en-US" sz="2000" dirty="0" smtClean="0"/>
              <a:t> in denominator: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62661"/>
              </p:ext>
            </p:extLst>
          </p:nvPr>
        </p:nvGraphicFramePr>
        <p:xfrm>
          <a:off x="4318000" y="2986088"/>
          <a:ext cx="1752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3" name="Equation" r:id="rId9" imgW="1752480" imgH="330120" progId="">
                  <p:embed/>
                </p:oleObj>
              </mc:Choice>
              <mc:Fallback>
                <p:oleObj name="Equation" r:id="rId9" imgW="175248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986088"/>
                        <a:ext cx="1752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59051" y="3404757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and C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in numerator: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135480"/>
              </p:ext>
            </p:extLst>
          </p:nvPr>
        </p:nvGraphicFramePr>
        <p:xfrm>
          <a:off x="3841750" y="3405188"/>
          <a:ext cx="270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4" name="Equation" r:id="rId11" imgW="2705040" imgH="330120" progId="">
                  <p:embed/>
                </p:oleObj>
              </mc:Choice>
              <mc:Fallback>
                <p:oleObj name="Equation" r:id="rId11" imgW="270504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3405188"/>
                        <a:ext cx="2705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54041"/>
              </p:ext>
            </p:extLst>
          </p:nvPr>
        </p:nvGraphicFramePr>
        <p:xfrm>
          <a:off x="3162300" y="3913188"/>
          <a:ext cx="313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5" name="Equation" r:id="rId13" imgW="3136680" imgH="609480" progId="">
                  <p:embed/>
                </p:oleObj>
              </mc:Choice>
              <mc:Fallback>
                <p:oleObj name="Equation" r:id="rId13" imgW="313668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913188"/>
                        <a:ext cx="3136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9051" y="3976255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Postulated mechanism: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191000" y="3117273"/>
            <a:ext cx="1905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0000" y="3541712"/>
            <a:ext cx="265176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55345"/>
              </p:ext>
            </p:extLst>
          </p:nvPr>
        </p:nvGraphicFramePr>
        <p:xfrm>
          <a:off x="3673475" y="4586288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6" name="Equation" r:id="rId15" imgW="2311200" imgH="431640" progId="">
                  <p:embed/>
                </p:oleObj>
              </mc:Choice>
              <mc:Fallback>
                <p:oleObj name="Equation" r:id="rId15" imgW="23112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4586288"/>
                        <a:ext cx="2311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825240" y="2712028"/>
            <a:ext cx="265176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412865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Does this add up to the overall reaction?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108960" y="5083031"/>
            <a:ext cx="329184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92689"/>
              </p:ext>
            </p:extLst>
          </p:nvPr>
        </p:nvGraphicFramePr>
        <p:xfrm>
          <a:off x="3378200" y="5232400"/>
          <a:ext cx="2717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7" name="Equation" r:id="rId17" imgW="2717640" imgH="330120" progId="">
                  <p:embed/>
                </p:oleObj>
              </mc:Choice>
              <mc:Fallback>
                <p:oleObj name="Equation" r:id="rId17" imgW="271764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232400"/>
                        <a:ext cx="2717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71800" y="43572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800" y="5715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Now derive a rate equation for the postulated mechanism and check if it describes the experimentally observed rate equation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3" name="Group 24"/>
          <p:cNvGrpSpPr/>
          <p:nvPr/>
        </p:nvGrpSpPr>
        <p:grpSpPr>
          <a:xfrm>
            <a:off x="4841175" y="2474025"/>
            <a:ext cx="3418906" cy="1200713"/>
            <a:chOff x="4460175" y="3700153"/>
            <a:chExt cx="3418906" cy="1200713"/>
          </a:xfrm>
        </p:grpSpPr>
        <p:sp>
          <p:nvSpPr>
            <p:cNvPr id="44" name="Oval 43"/>
            <p:cNvSpPr/>
            <p:nvPr/>
          </p:nvSpPr>
          <p:spPr>
            <a:xfrm>
              <a:off x="4460175" y="3700153"/>
              <a:ext cx="457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6096000" y="4192980"/>
              <a:ext cx="17830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Reactive intermediate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5943600" y="3276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791200" y="406928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26625" y="4722241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800600" y="2895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582784" y="4069280"/>
            <a:ext cx="365760" cy="228600"/>
          </a:xfrm>
          <a:prstGeom prst="line">
            <a:avLst/>
          </a:prstGeom>
          <a:ln w="28575">
            <a:solidFill>
              <a:srgbClr val="FF0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16284" y="4069280"/>
            <a:ext cx="365760" cy="228600"/>
          </a:xfrm>
          <a:prstGeom prst="line">
            <a:avLst/>
          </a:prstGeom>
          <a:ln w="28575">
            <a:solidFill>
              <a:srgbClr val="FF0000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828801" y="34290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1020" y="-10510"/>
            <a:ext cx="1556936" cy="1182526"/>
            <a:chOff x="445506" y="1771650"/>
            <a:chExt cx="1556936" cy="1182526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635384" y="1911350"/>
              <a:ext cx="36705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/>
                <a:t>D</a:t>
              </a: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V="1">
              <a:off x="1066800" y="2133600"/>
              <a:ext cx="609600" cy="228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112328" y="1771650"/>
              <a:ext cx="42823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i="1" dirty="0" err="1"/>
                <a:t>k</a:t>
              </a:r>
              <a:r>
                <a:rPr kumimoji="1" lang="en-GB" altLang="zh-TW" i="1" baseline="-25000" dirty="0" err="1"/>
                <a:t>D</a:t>
              </a:r>
              <a:endParaRPr kumimoji="1" lang="en-GB" altLang="zh-TW" i="1" dirty="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445506" y="2220912"/>
              <a:ext cx="654586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dirty="0" smtClean="0"/>
                <a:t>A+B</a:t>
              </a:r>
              <a:endParaRPr kumimoji="1" lang="en-GB" altLang="zh-TW" dirty="0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612443" y="2584288"/>
              <a:ext cx="36705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/>
                <a:t>U</a:t>
              </a: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90600" y="2462050"/>
              <a:ext cx="428234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i="1" dirty="0" err="1"/>
                <a:t>k</a:t>
              </a:r>
              <a:r>
                <a:rPr kumimoji="1" lang="en-GB" altLang="zh-TW" i="1" baseline="-25000" dirty="0" err="1"/>
                <a:t>U</a:t>
              </a:r>
              <a:endParaRPr kumimoji="1" lang="en-GB" altLang="zh-TW" i="1" dirty="0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1066799" y="2462051"/>
              <a:ext cx="609601" cy="228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2170" y="1308599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baseline="-25000" dirty="0" smtClean="0">
                <a:latin typeface="Symbol" pitchFamily="18" charset="2"/>
              </a:rPr>
              <a:t>1</a:t>
            </a:r>
            <a:r>
              <a:rPr lang="en-US" sz="2000" dirty="0" smtClean="0">
                <a:latin typeface="Symbol" pitchFamily="18" charset="2"/>
              </a:rPr>
              <a:t> &gt; b</a:t>
            </a:r>
            <a:r>
              <a:rPr lang="en-US" sz="2000" baseline="-25000" dirty="0" smtClean="0">
                <a:latin typeface="Symbol" pitchFamily="18" charset="2"/>
              </a:rPr>
              <a:t>2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781559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High C</a:t>
            </a:r>
            <a:r>
              <a:rPr lang="en-US" sz="2000" baseline="-25000" dirty="0" smtClean="0">
                <a:solidFill>
                  <a:srgbClr val="7030A0"/>
                </a:solidFill>
              </a:rPr>
              <a:t>B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favors desired product 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170" y="3962400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baseline="-25000" dirty="0" smtClean="0">
                <a:latin typeface="Symbol" pitchFamily="18" charset="2"/>
              </a:rPr>
              <a:t>1</a:t>
            </a:r>
            <a:r>
              <a:rPr lang="en-US" sz="2000" dirty="0" smtClean="0">
                <a:latin typeface="Symbol" pitchFamily="18" charset="2"/>
              </a:rPr>
              <a:t> &lt; b</a:t>
            </a:r>
            <a:r>
              <a:rPr lang="en-US" sz="2000" baseline="-25000" dirty="0" smtClean="0">
                <a:latin typeface="Symbol" pitchFamily="18" charset="2"/>
              </a:rPr>
              <a:t>2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4435360"/>
            <a:ext cx="137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 C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favors </a:t>
            </a:r>
            <a:r>
              <a:rPr lang="en-US" sz="2000" u="sng" dirty="0" smtClean="0"/>
              <a:t>undesired</a:t>
            </a:r>
            <a:r>
              <a:rPr lang="en-US" sz="2000" dirty="0" smtClean="0"/>
              <a:t> product formation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keep C</a:t>
            </a:r>
            <a:r>
              <a:rPr lang="en-US" sz="2000" baseline="-25000" dirty="0" smtClean="0">
                <a:solidFill>
                  <a:srgbClr val="7030A0"/>
                </a:solidFill>
              </a:rPr>
              <a:t>B</a:t>
            </a:r>
            <a:r>
              <a:rPr lang="en-US" sz="2000" dirty="0" smtClean="0">
                <a:solidFill>
                  <a:srgbClr val="7030A0"/>
                </a:solidFill>
              </a:rPr>
              <a:t> low</a:t>
            </a:r>
            <a:r>
              <a:rPr lang="en-US" sz="2000" dirty="0" smtClean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31794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baseline="-25000" dirty="0" smtClean="0">
                <a:latin typeface="Symbol" pitchFamily="18" charset="2"/>
              </a:rPr>
              <a:t>1</a:t>
            </a:r>
            <a:r>
              <a:rPr lang="en-US" sz="2000" dirty="0" smtClean="0">
                <a:latin typeface="Symbol" pitchFamily="18" charset="2"/>
              </a:rPr>
              <a:t> &gt; a</a:t>
            </a:r>
            <a:r>
              <a:rPr lang="en-US" sz="2000" baseline="-25000" dirty="0" smtClean="0">
                <a:latin typeface="Symbol" pitchFamily="18" charset="2"/>
              </a:rPr>
              <a:t>2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93580" y="19707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High C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favors desired product 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31794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baseline="-25000" dirty="0" smtClean="0">
                <a:latin typeface="Symbol" pitchFamily="18" charset="2"/>
              </a:rPr>
              <a:t>1</a:t>
            </a:r>
            <a:r>
              <a:rPr lang="en-US" sz="2000" dirty="0" smtClean="0">
                <a:latin typeface="Symbol" pitchFamily="18" charset="2"/>
              </a:rPr>
              <a:t> &lt; a</a:t>
            </a:r>
            <a:r>
              <a:rPr lang="en-US" sz="2000" baseline="-25000" dirty="0" smtClean="0">
                <a:latin typeface="Symbol" pitchFamily="18" charset="2"/>
              </a:rPr>
              <a:t>2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4980" y="152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 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favors </a:t>
            </a:r>
            <a:r>
              <a:rPr lang="en-US" sz="2000" u="sng" dirty="0" smtClean="0"/>
              <a:t>undesired</a:t>
            </a:r>
            <a:r>
              <a:rPr lang="en-US" sz="2000" dirty="0" smtClean="0"/>
              <a:t> product formation 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keep C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low</a:t>
            </a:r>
            <a:r>
              <a:rPr lang="en-US" sz="2000" dirty="0" smtClean="0"/>
              <a:t>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562112" y="1161449"/>
            <a:ext cx="3695688" cy="2485641"/>
            <a:chOff x="1562112" y="1187670"/>
            <a:chExt cx="3695688" cy="2485641"/>
          </a:xfrm>
        </p:grpSpPr>
        <p:grpSp>
          <p:nvGrpSpPr>
            <p:cNvPr id="27" name="Group 26"/>
            <p:cNvGrpSpPr/>
            <p:nvPr/>
          </p:nvGrpSpPr>
          <p:grpSpPr>
            <a:xfrm>
              <a:off x="2179319" y="2668910"/>
              <a:ext cx="2499360" cy="400110"/>
              <a:chOff x="5074920" y="2819400"/>
              <a:chExt cx="2499360" cy="40011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5074920" y="3018661"/>
                <a:ext cx="64008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5"/>
              <p:cNvGrpSpPr/>
              <p:nvPr/>
            </p:nvGrpSpPr>
            <p:grpSpPr>
              <a:xfrm>
                <a:off x="5674010" y="2819400"/>
                <a:ext cx="1313180" cy="400110"/>
                <a:chOff x="5674010" y="2819400"/>
                <a:chExt cx="1313180" cy="400110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5715000" y="2819400"/>
                  <a:ext cx="1219200" cy="381000"/>
                </a:xfrm>
                <a:prstGeom prst="round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674010" y="2819400"/>
                  <a:ext cx="13131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/>
                    <a:t>PFR/PBR</a:t>
                  </a:r>
                </a:p>
              </p:txBody>
            </p:sp>
          </p:grpSp>
          <p:cxnSp>
            <p:nvCxnSpPr>
              <p:cNvPr id="30" name="Straight Arrow Connector 29"/>
              <p:cNvCxnSpPr/>
              <p:nvPr/>
            </p:nvCxnSpPr>
            <p:spPr>
              <a:xfrm>
                <a:off x="6934200" y="3016470"/>
                <a:ext cx="64008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 descr="batch reactor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1964" y="1187670"/>
              <a:ext cx="1202436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981200" y="1444815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Batch reactor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13340" y="1976314"/>
              <a:ext cx="3644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When C</a:t>
              </a:r>
              <a:r>
                <a:rPr lang="en-US" baseline="-25000" dirty="0" smtClean="0"/>
                <a:t>A</a:t>
              </a:r>
              <a:r>
                <a:rPr lang="en-US" dirty="0" smtClean="0"/>
                <a:t> &amp; C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are low (end time or position), all </a:t>
              </a:r>
              <a:r>
                <a:rPr lang="en-US" dirty="0" err="1" smtClean="0"/>
                <a:t>rxns</a:t>
              </a:r>
              <a:r>
                <a:rPr lang="en-US" dirty="0" smtClean="0"/>
                <a:t> will be slow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62112" y="3026980"/>
              <a:ext cx="3695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High P for gas-phase </a:t>
              </a:r>
              <a:r>
                <a:rPr lang="en-US" dirty="0" err="1" smtClean="0"/>
                <a:t>rxn</a:t>
              </a:r>
              <a:r>
                <a:rPr lang="en-US" dirty="0" smtClean="0"/>
                <a:t>, do not add inert gas (dilutes reactants)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600200" y="3581400"/>
            <a:ext cx="3657600" cy="1321621"/>
            <a:chOff x="1600200" y="3581400"/>
            <a:chExt cx="3657600" cy="1321621"/>
          </a:xfrm>
        </p:grpSpPr>
        <p:pic>
          <p:nvPicPr>
            <p:cNvPr id="38" name="Picture 37" descr="CH6 PFR w side streams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599" y="3581400"/>
              <a:ext cx="2679959" cy="762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0200" y="425669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PFR/PBR</a:t>
              </a:r>
              <a:r>
                <a:rPr lang="en-US" dirty="0" smtClean="0"/>
                <a:t> w/ side streams feeding low C</a:t>
              </a:r>
              <a:r>
                <a:rPr lang="en-US" baseline="-25000" dirty="0" smtClean="0"/>
                <a:t>B</a:t>
              </a:r>
              <a:endParaRPr lang="en-US" dirty="0" smtClean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600200" y="4577260"/>
            <a:ext cx="3733800" cy="1202272"/>
            <a:chOff x="1600200" y="4577260"/>
            <a:chExt cx="3733800" cy="1202272"/>
          </a:xfrm>
        </p:grpSpPr>
        <p:grpSp>
          <p:nvGrpSpPr>
            <p:cNvPr id="49" name="Group 48"/>
            <p:cNvGrpSpPr/>
            <p:nvPr/>
          </p:nvGrpSpPr>
          <p:grpSpPr>
            <a:xfrm>
              <a:off x="3200400" y="4577260"/>
              <a:ext cx="1278636" cy="1061540"/>
              <a:chOff x="3276600" y="4729660"/>
              <a:chExt cx="1278636" cy="1061540"/>
            </a:xfrm>
          </p:grpSpPr>
          <p:pic>
            <p:nvPicPr>
              <p:cNvPr id="40" name="Picture 39" descr="batch reactor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352800" y="4876800"/>
                <a:ext cx="1202436" cy="914400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3276600" y="4729660"/>
                <a:ext cx="625662" cy="451940"/>
                <a:chOff x="3276600" y="4729660"/>
                <a:chExt cx="625662" cy="451940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rot="5400000">
                  <a:off x="3734594" y="5028406"/>
                  <a:ext cx="3048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V="1">
                  <a:off x="3753259" y="4728591"/>
                  <a:ext cx="1588" cy="2964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3276600" y="4729660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r>
                    <a:rPr lang="en-US" baseline="-25000" dirty="0" smtClean="0"/>
                    <a:t>B</a:t>
                  </a:r>
                  <a:endParaRPr lang="en-US" dirty="0" smtClean="0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4093780" y="5026570"/>
              <a:ext cx="124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←</a:t>
              </a:r>
              <a:r>
                <a:rPr lang="en-US" dirty="0" smtClean="0"/>
                <a:t>High C</a:t>
              </a:r>
              <a:r>
                <a:rPr lang="en-US" baseline="-25000" dirty="0" smtClean="0"/>
                <a:t>A</a:t>
              </a:r>
              <a:endParaRPr lang="en-US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0200" y="485315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Semi-batch reactor</a:t>
              </a:r>
              <a:r>
                <a:rPr lang="en-US" dirty="0" smtClean="0"/>
                <a:t>, slowly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0200" y="5410200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feed B to large amount of 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4427" y="6489350"/>
            <a:ext cx="62906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1542863" y="5669280"/>
            <a:ext cx="3867337" cy="1166542"/>
            <a:chOff x="1542863" y="5669280"/>
            <a:chExt cx="3867337" cy="1166542"/>
          </a:xfrm>
        </p:grpSpPr>
        <p:grpSp>
          <p:nvGrpSpPr>
            <p:cNvPr id="71" name="Group 70"/>
            <p:cNvGrpSpPr/>
            <p:nvPr/>
          </p:nvGrpSpPr>
          <p:grpSpPr>
            <a:xfrm>
              <a:off x="2475190" y="5669280"/>
              <a:ext cx="2935010" cy="904940"/>
              <a:chOff x="2475190" y="5636170"/>
              <a:chExt cx="2935010" cy="904940"/>
            </a:xfrm>
          </p:grpSpPr>
          <p:pic>
            <p:nvPicPr>
              <p:cNvPr id="52" name="Picture 51" descr="batch reactor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56490" y="5809590"/>
                <a:ext cx="961948" cy="731520"/>
              </a:xfrm>
              <a:prstGeom prst="rect">
                <a:avLst/>
              </a:prstGeom>
            </p:spPr>
          </p:pic>
          <p:grpSp>
            <p:nvGrpSpPr>
              <p:cNvPr id="53" name="Group 47"/>
              <p:cNvGrpSpPr/>
              <p:nvPr/>
            </p:nvGrpSpPr>
            <p:grpSpPr>
              <a:xfrm>
                <a:off x="2475190" y="5662450"/>
                <a:ext cx="625662" cy="451940"/>
                <a:chOff x="3276600" y="4729660"/>
                <a:chExt cx="625662" cy="451940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rot="5400000">
                  <a:off x="3734594" y="5028406"/>
                  <a:ext cx="3048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3753259" y="4728591"/>
                  <a:ext cx="1588" cy="2964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3276600" y="4729660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r>
                    <a:rPr lang="en-US" baseline="-25000" dirty="0" smtClean="0"/>
                    <a:t>B</a:t>
                  </a:r>
                  <a:endParaRPr lang="en-US" dirty="0" smtClean="0"/>
                </a:p>
              </p:txBody>
            </p:sp>
          </p:grpSp>
          <p:pic>
            <p:nvPicPr>
              <p:cNvPr id="57" name="Picture 56" descr="batch reactor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65382" y="5783310"/>
                <a:ext cx="961948" cy="731520"/>
              </a:xfrm>
              <a:prstGeom prst="rect">
                <a:avLst/>
              </a:prstGeom>
            </p:spPr>
          </p:pic>
          <p:grpSp>
            <p:nvGrpSpPr>
              <p:cNvPr id="58" name="Group 47"/>
              <p:cNvGrpSpPr/>
              <p:nvPr/>
            </p:nvGrpSpPr>
            <p:grpSpPr>
              <a:xfrm>
                <a:off x="3384082" y="5636170"/>
                <a:ext cx="625662" cy="451940"/>
                <a:chOff x="3276600" y="4729660"/>
                <a:chExt cx="625662" cy="451940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rot="5400000">
                  <a:off x="3734594" y="5028406"/>
                  <a:ext cx="3048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 flipV="1">
                  <a:off x="3753259" y="4728591"/>
                  <a:ext cx="1588" cy="2964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3276600" y="4729660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r>
                    <a:rPr lang="en-US" baseline="-25000" dirty="0" smtClean="0"/>
                    <a:t>B</a:t>
                  </a:r>
                  <a:endParaRPr lang="en-US" dirty="0" smtClean="0"/>
                </a:p>
              </p:txBody>
            </p:sp>
          </p:grpSp>
          <p:pic>
            <p:nvPicPr>
              <p:cNvPr id="62" name="Picture 61" descr="batch reactor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48252" y="5787520"/>
                <a:ext cx="961948" cy="731520"/>
              </a:xfrm>
              <a:prstGeom prst="rect">
                <a:avLst/>
              </a:prstGeom>
            </p:spPr>
          </p:pic>
          <p:grpSp>
            <p:nvGrpSpPr>
              <p:cNvPr id="63" name="Group 47"/>
              <p:cNvGrpSpPr/>
              <p:nvPr/>
            </p:nvGrpSpPr>
            <p:grpSpPr>
              <a:xfrm>
                <a:off x="4266952" y="5640380"/>
                <a:ext cx="625662" cy="451940"/>
                <a:chOff x="3276600" y="4729660"/>
                <a:chExt cx="625662" cy="451940"/>
              </a:xfrm>
            </p:grpSpPr>
            <p:cxnSp>
              <p:nvCxnSpPr>
                <p:cNvPr id="64" name="Straight Arrow Connector 63"/>
                <p:cNvCxnSpPr/>
                <p:nvPr/>
              </p:nvCxnSpPr>
              <p:spPr>
                <a:xfrm rot="5400000">
                  <a:off x="3734594" y="5028406"/>
                  <a:ext cx="3048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V="1">
                  <a:off x="3753259" y="4728591"/>
                  <a:ext cx="1588" cy="2964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3276600" y="4729660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r>
                    <a:rPr lang="en-US" baseline="-25000" dirty="0" smtClean="0"/>
                    <a:t>B</a:t>
                  </a:r>
                  <a:endParaRPr lang="en-US" dirty="0" smtClean="0"/>
                </a:p>
              </p:txBody>
            </p:sp>
          </p:grpSp>
          <p:cxnSp>
            <p:nvCxnSpPr>
              <p:cNvPr id="68" name="Straight Arrow Connector 67"/>
              <p:cNvCxnSpPr/>
              <p:nvPr/>
            </p:nvCxnSpPr>
            <p:spPr>
              <a:xfrm>
                <a:off x="3358580" y="6172200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222530" y="6172200"/>
                <a:ext cx="457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1600200" y="5867400"/>
              <a:ext cx="1295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CSTRs in series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42863" y="6466490"/>
              <a:ext cx="3736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consumed before leaving </a:t>
              </a:r>
              <a:r>
                <a:rPr lang="en-US" dirty="0" err="1" smtClean="0"/>
                <a:t>CSTR</a:t>
              </a:r>
              <a:r>
                <a:rPr lang="en-US" baseline="-25000" dirty="0" err="1" smtClean="0"/>
                <a:t>n</a:t>
              </a:r>
              <a:endParaRPr lang="en-US" dirty="0" smtClean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257800" y="3568261"/>
            <a:ext cx="3810000" cy="3298669"/>
            <a:chOff x="5257800" y="3568261"/>
            <a:chExt cx="3810000" cy="3298669"/>
          </a:xfrm>
        </p:grpSpPr>
        <p:grpSp>
          <p:nvGrpSpPr>
            <p:cNvPr id="118" name="Group 117"/>
            <p:cNvGrpSpPr/>
            <p:nvPr/>
          </p:nvGrpSpPr>
          <p:grpSpPr>
            <a:xfrm>
              <a:off x="5257800" y="3568261"/>
              <a:ext cx="2561579" cy="1622675"/>
              <a:chOff x="5257800" y="3568261"/>
              <a:chExt cx="2561579" cy="1622675"/>
            </a:xfrm>
          </p:grpSpPr>
          <p:grpSp>
            <p:nvGrpSpPr>
              <p:cNvPr id="75" name="Group 74"/>
              <p:cNvGrpSpPr>
                <a:grpSpLocks noChangeAspect="1"/>
              </p:cNvGrpSpPr>
              <p:nvPr/>
            </p:nvGrpSpPr>
            <p:grpSpPr>
              <a:xfrm>
                <a:off x="5257800" y="3568261"/>
                <a:ext cx="1531265" cy="1622675"/>
                <a:chOff x="203200" y="1690469"/>
                <a:chExt cx="2041687" cy="2163568"/>
              </a:xfrm>
            </p:grpSpPr>
            <p:grpSp>
              <p:nvGrpSpPr>
                <p:cNvPr id="76" name="Group 39"/>
                <p:cNvGrpSpPr/>
                <p:nvPr/>
              </p:nvGrpSpPr>
              <p:grpSpPr>
                <a:xfrm>
                  <a:off x="203200" y="1690469"/>
                  <a:ext cx="1991703" cy="2163568"/>
                  <a:chOff x="2630967" y="1376513"/>
                  <a:chExt cx="1991703" cy="1385714"/>
                </a:xfrm>
              </p:grpSpPr>
              <p:grpSp>
                <p:nvGrpSpPr>
                  <p:cNvPr id="8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200400" y="1600196"/>
                    <a:ext cx="1077913" cy="1162031"/>
                    <a:chOff x="3708400" y="3543300"/>
                    <a:chExt cx="1077913" cy="1307286"/>
                  </a:xfrm>
                </p:grpSpPr>
                <p:sp>
                  <p:nvSpPr>
                    <p:cNvPr id="86" name="Rectangle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8400" y="3994069"/>
                      <a:ext cx="1066800" cy="856517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000000"/>
                      </a:outerShdw>
                    </a:effectLst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altLang="en-US" u="none">
                        <a:solidFill>
                          <a:srgbClr val="FFFF00"/>
                        </a:solidFill>
                        <a:latin typeface="Helvetica" pitchFamily="34" charset="0"/>
                      </a:endParaRPr>
                    </a:p>
                  </p:txBody>
                </p:sp>
                <p:sp>
                  <p:nvSpPr>
                    <p:cNvPr id="8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41800" y="3543300"/>
                      <a:ext cx="0" cy="112006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000000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u="none"/>
                    </a:p>
                  </p:txBody>
                </p:sp>
                <p:sp>
                  <p:nvSpPr>
                    <p:cNvPr id="88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1800" y="4622001"/>
                      <a:ext cx="381000" cy="1524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000000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u="none"/>
                    </a:p>
                  </p:txBody>
                </p:sp>
                <p:sp>
                  <p:nvSpPr>
                    <p:cNvPr id="8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800" y="4622001"/>
                      <a:ext cx="381000" cy="1524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000000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u="none"/>
                    </a:p>
                  </p:txBody>
                </p:sp>
                <p:sp>
                  <p:nvSpPr>
                    <p:cNvPr id="90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708400" y="4237666"/>
                      <a:ext cx="1077913" cy="1778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6"/>
                        </a:cxn>
                        <a:cxn ang="0">
                          <a:pos x="192" y="8"/>
                        </a:cxn>
                        <a:cxn ang="0">
                          <a:pos x="240" y="104"/>
                        </a:cxn>
                        <a:cxn ang="0">
                          <a:pos x="384" y="56"/>
                        </a:cxn>
                        <a:cxn ang="0">
                          <a:pos x="528" y="56"/>
                        </a:cxn>
                        <a:cxn ang="0">
                          <a:pos x="624" y="8"/>
                        </a:cxn>
                        <a:cxn ang="0">
                          <a:pos x="672" y="56"/>
                        </a:cxn>
                        <a:cxn ang="0">
                          <a:pos x="672" y="104"/>
                        </a:cxn>
                      </a:cxnLst>
                      <a:rect l="0" t="0" r="r" b="b"/>
                      <a:pathLst>
                        <a:path w="679" h="112">
                          <a:moveTo>
                            <a:pt x="0" y="56"/>
                          </a:moveTo>
                          <a:cubicBezTo>
                            <a:pt x="76" y="28"/>
                            <a:pt x="152" y="0"/>
                            <a:pt x="192" y="8"/>
                          </a:cubicBezTo>
                          <a:cubicBezTo>
                            <a:pt x="231" y="15"/>
                            <a:pt x="207" y="95"/>
                            <a:pt x="240" y="104"/>
                          </a:cubicBezTo>
                          <a:cubicBezTo>
                            <a:pt x="272" y="112"/>
                            <a:pt x="336" y="64"/>
                            <a:pt x="384" y="56"/>
                          </a:cubicBezTo>
                          <a:cubicBezTo>
                            <a:pt x="432" y="48"/>
                            <a:pt x="488" y="63"/>
                            <a:pt x="528" y="56"/>
                          </a:cubicBezTo>
                          <a:cubicBezTo>
                            <a:pt x="567" y="48"/>
                            <a:pt x="600" y="8"/>
                            <a:pt x="624" y="8"/>
                          </a:cubicBezTo>
                          <a:cubicBezTo>
                            <a:pt x="648" y="8"/>
                            <a:pt x="664" y="40"/>
                            <a:pt x="672" y="56"/>
                          </a:cubicBezTo>
                          <a:cubicBezTo>
                            <a:pt x="679" y="71"/>
                            <a:pt x="675" y="87"/>
                            <a:pt x="672" y="104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000000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u="none"/>
                    </a:p>
                  </p:txBody>
                </p:sp>
              </p:grp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2630967" y="1378759"/>
                    <a:ext cx="923758" cy="4993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C</a:t>
                    </a:r>
                    <a:r>
                      <a:rPr lang="en-US" sz="1600" baseline="-25000" dirty="0" smtClean="0"/>
                      <a:t>A0</a:t>
                    </a:r>
                    <a:r>
                      <a:rPr lang="en-US" sz="1600" dirty="0" smtClean="0">
                        <a:latin typeface="Symbol" pitchFamily="18" charset="2"/>
                      </a:rPr>
                      <a:t>u</a:t>
                    </a:r>
                    <a:r>
                      <a:rPr lang="en-US" sz="1600" baseline="-25000" dirty="0" smtClean="0"/>
                      <a:t>0</a:t>
                    </a:r>
                  </a:p>
                  <a:p>
                    <a:r>
                      <a:rPr lang="en-US" sz="1600" dirty="0" smtClean="0"/>
                      <a:t>C</a:t>
                    </a:r>
                    <a:r>
                      <a:rPr lang="en-US" sz="1600" baseline="-25000" dirty="0" smtClean="0"/>
                      <a:t>B0</a:t>
                    </a:r>
                    <a:r>
                      <a:rPr lang="en-US" sz="1600" dirty="0" smtClean="0">
                        <a:latin typeface="Symbol" pitchFamily="18" charset="2"/>
                      </a:rPr>
                      <a:t>u</a:t>
                    </a:r>
                    <a:r>
                      <a:rPr lang="en-US" sz="1600" baseline="-25000" dirty="0" smtClean="0"/>
                      <a:t>0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3799367" y="1376513"/>
                    <a:ext cx="823303" cy="4993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C</a:t>
                    </a:r>
                    <a:r>
                      <a:rPr lang="en-US" sz="1600" baseline="-25000" dirty="0" smtClean="0"/>
                      <a:t>A</a:t>
                    </a:r>
                    <a:r>
                      <a:rPr lang="en-US" sz="1600" dirty="0" smtClean="0">
                        <a:latin typeface="Symbol" pitchFamily="18" charset="2"/>
                      </a:rPr>
                      <a:t>u</a:t>
                    </a:r>
                    <a:r>
                      <a:rPr lang="en-US" sz="1600" baseline="-25000" dirty="0" smtClean="0"/>
                      <a:t>0</a:t>
                    </a:r>
                  </a:p>
                  <a:p>
                    <a:r>
                      <a:rPr lang="en-US" sz="1600" dirty="0" smtClean="0"/>
                      <a:t>C</a:t>
                    </a:r>
                    <a:r>
                      <a:rPr lang="en-US" sz="1600" baseline="-25000" dirty="0" smtClean="0"/>
                      <a:t>B</a:t>
                    </a:r>
                    <a:r>
                      <a:rPr lang="en-US" sz="1600" dirty="0" smtClean="0">
                        <a:latin typeface="Symbol" pitchFamily="18" charset="2"/>
                      </a:rPr>
                      <a:t>u</a:t>
                    </a:r>
                    <a:r>
                      <a:rPr lang="en-US" sz="1600" baseline="-25000" dirty="0" smtClean="0">
                        <a:latin typeface="Symbol" pitchFamily="18" charset="2"/>
                      </a:rPr>
                      <a:t>0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77" name="Group 54"/>
                <p:cNvGrpSpPr/>
                <p:nvPr/>
              </p:nvGrpSpPr>
              <p:grpSpPr>
                <a:xfrm>
                  <a:off x="304800" y="2458321"/>
                  <a:ext cx="762000" cy="533400"/>
                  <a:chOff x="2362200" y="1162921"/>
                  <a:chExt cx="1066800" cy="533400"/>
                </a:xfrm>
              </p:grpSpPr>
              <p:sp>
                <p:nvSpPr>
                  <p:cNvPr id="8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62200" y="1162921"/>
                    <a:ext cx="10668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70C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u="none"/>
                  </a:p>
                </p:txBody>
              </p:sp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29000" y="1162921"/>
                    <a:ext cx="0" cy="533400"/>
                  </a:xfrm>
                  <a:prstGeom prst="line">
                    <a:avLst/>
                  </a:prstGeom>
                  <a:noFill/>
                  <a:ln w="38100">
                    <a:solidFill>
                      <a:srgbClr val="0070C0"/>
                    </a:solidFill>
                    <a:round/>
                    <a:headEnd/>
                    <a:tailEnd type="triangle" w="med" len="med"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u="none"/>
                  </a:p>
                </p:txBody>
              </p:sp>
            </p:grpSp>
            <p:grpSp>
              <p:nvGrpSpPr>
                <p:cNvPr id="78" name="Group 55"/>
                <p:cNvGrpSpPr/>
                <p:nvPr/>
              </p:nvGrpSpPr>
              <p:grpSpPr>
                <a:xfrm>
                  <a:off x="1513367" y="2452414"/>
                  <a:ext cx="731520" cy="1005841"/>
                  <a:chOff x="1513367" y="2452414"/>
                  <a:chExt cx="731520" cy="1005841"/>
                </a:xfrm>
              </p:grpSpPr>
              <p:sp>
                <p:nvSpPr>
                  <p:cNvPr id="79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24000" y="2452415"/>
                    <a:ext cx="0" cy="1005840"/>
                  </a:xfrm>
                  <a:prstGeom prst="line">
                    <a:avLst/>
                  </a:prstGeom>
                  <a:noFill/>
                  <a:ln w="38100">
                    <a:solidFill>
                      <a:srgbClr val="0070C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u="none"/>
                  </a:p>
                </p:txBody>
              </p:sp>
              <p:sp>
                <p:nvSpPr>
                  <p:cNvPr id="80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3367" y="2452414"/>
                    <a:ext cx="73152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70C0"/>
                    </a:solidFill>
                    <a:round/>
                    <a:headEnd/>
                    <a:tailEnd type="triangle"/>
                  </a:ln>
                  <a:effectLst>
                    <a:outerShdw dist="3592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u="none"/>
                  </a:p>
                </p:txBody>
              </p:sp>
            </p:grpSp>
          </p:grpSp>
          <p:sp>
            <p:nvSpPr>
              <p:cNvPr id="91" name="TextBox 90"/>
              <p:cNvSpPr txBox="1"/>
              <p:nvPr/>
            </p:nvSpPr>
            <p:spPr>
              <a:xfrm>
                <a:off x="6934200" y="3962400"/>
                <a:ext cx="8851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CSTR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334000" y="5105400"/>
              <a:ext cx="3733800" cy="923330"/>
              <a:chOff x="5334000" y="5105400"/>
              <a:chExt cx="3733800" cy="92333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5334000" y="5334000"/>
                <a:ext cx="2499360" cy="533401"/>
                <a:chOff x="5877910" y="5334000"/>
                <a:chExt cx="2499360" cy="533401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877910" y="5334000"/>
                  <a:ext cx="2499360" cy="533401"/>
                  <a:chOff x="5877910" y="5334000"/>
                  <a:chExt cx="2499360" cy="533401"/>
                </a:xfrm>
              </p:grpSpPr>
              <p:cxnSp>
                <p:nvCxnSpPr>
                  <p:cNvPr id="95" name="Straight Arrow Connector 94"/>
                  <p:cNvCxnSpPr/>
                  <p:nvPr/>
                </p:nvCxnSpPr>
                <p:spPr>
                  <a:xfrm>
                    <a:off x="5877910" y="5533261"/>
                    <a:ext cx="64008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477000" y="5334000"/>
                    <a:ext cx="129875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/>
                      <a:t>PFR/PBR</a:t>
                    </a:r>
                  </a:p>
                </p:txBody>
              </p:sp>
              <p:cxnSp>
                <p:nvCxnSpPr>
                  <p:cNvPr id="98" name="Straight Arrow Connector 97"/>
                  <p:cNvCxnSpPr/>
                  <p:nvPr/>
                </p:nvCxnSpPr>
                <p:spPr>
                  <a:xfrm>
                    <a:off x="7737190" y="5531070"/>
                    <a:ext cx="640080" cy="158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6263639" y="5519929"/>
                    <a:ext cx="1737361" cy="347472"/>
                    <a:chOff x="6263639" y="5519929"/>
                    <a:chExt cx="1737361" cy="347472"/>
                  </a:xfrm>
                </p:grpSpPr>
                <p:cxnSp>
                  <p:nvCxnSpPr>
                    <p:cNvPr id="106" name="Elbow Connector 105"/>
                    <p:cNvCxnSpPr/>
                    <p:nvPr/>
                  </p:nvCxnSpPr>
                  <p:spPr>
                    <a:xfrm rot="10800000" flipV="1">
                      <a:off x="6263640" y="5562600"/>
                      <a:ext cx="1737360" cy="304800"/>
                    </a:xfrm>
                    <a:prstGeom prst="bentConnector3">
                      <a:avLst>
                        <a:gd name="adj1" fmla="val -575"/>
                      </a:avLst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Arrow Connector 108"/>
                    <p:cNvCxnSpPr/>
                    <p:nvPr/>
                  </p:nvCxnSpPr>
                  <p:spPr>
                    <a:xfrm rot="5400000" flipH="1" flipV="1">
                      <a:off x="6090697" y="5692871"/>
                      <a:ext cx="347472" cy="158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6" name="Rounded Rectangle 95"/>
                <p:cNvSpPr/>
                <p:nvPr/>
              </p:nvSpPr>
              <p:spPr>
                <a:xfrm>
                  <a:off x="6517990" y="5334000"/>
                  <a:ext cx="1219200" cy="381000"/>
                </a:xfrm>
                <a:prstGeom prst="roundRect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>
                <a:off x="7848600" y="5105400"/>
                <a:ext cx="1219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PFR/PBR</a:t>
                </a:r>
                <a:r>
                  <a:rPr lang="en-US" dirty="0" smtClean="0"/>
                  <a:t> w/ high recycle</a:t>
                </a:r>
                <a:endParaRPr lang="en-US" dirty="0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5257800" y="594360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dirty="0" smtClean="0"/>
                <a:t>Dilute feed with </a:t>
              </a:r>
              <a:r>
                <a:rPr lang="en-US" dirty="0" err="1" smtClean="0"/>
                <a:t>inerts</a:t>
              </a:r>
              <a:r>
                <a:rPr lang="en-US" dirty="0" smtClean="0"/>
                <a:t> that are easily separated from product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dirty="0" smtClean="0"/>
                <a:t>Low P if gas phase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rot="5400000">
            <a:off x="1828800" y="342900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5238937" y="1121484"/>
            <a:ext cx="3916352" cy="2549066"/>
            <a:chOff x="5238937" y="1121484"/>
            <a:chExt cx="3916352" cy="25490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5279316" y="1121484"/>
              <a:ext cx="3712284" cy="913490"/>
              <a:chOff x="5279316" y="1121484"/>
              <a:chExt cx="3712284" cy="913490"/>
            </a:xfrm>
          </p:grpSpPr>
          <p:pic>
            <p:nvPicPr>
              <p:cNvPr id="115" name="Picture 114" descr="PFR w side streams feeding A.t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627876" y="1121484"/>
                <a:ext cx="2363724" cy="672084"/>
              </a:xfrm>
              <a:prstGeom prst="rect">
                <a:avLst/>
              </a:prstGeom>
            </p:spPr>
          </p:pic>
          <p:sp>
            <p:nvSpPr>
              <p:cNvPr id="117" name="Rectangle 116"/>
              <p:cNvSpPr/>
              <p:nvPr/>
            </p:nvSpPr>
            <p:spPr>
              <a:xfrm>
                <a:off x="5387790" y="1284642"/>
                <a:ext cx="11977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PFR/PBR</a:t>
                </a:r>
                <a:endParaRPr lang="en-US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279316" y="1665642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Side streams feed low C</a:t>
                </a:r>
                <a:r>
                  <a:rPr lang="en-US" baseline="-25000" dirty="0" smtClean="0"/>
                  <a:t>A</a:t>
                </a:r>
                <a:endParaRPr lang="en-US" dirty="0" smtClean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7161906" y="1905000"/>
              <a:ext cx="1993383" cy="912612"/>
              <a:chOff x="7161906" y="1905894"/>
              <a:chExt cx="1993383" cy="912612"/>
            </a:xfrm>
          </p:grpSpPr>
          <p:pic>
            <p:nvPicPr>
              <p:cNvPr id="124" name="Picture 123" descr="batch reactor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39000" y="2086986"/>
                <a:ext cx="961949" cy="731520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7875129" y="2283371"/>
                <a:ext cx="1280160" cy="38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←</a:t>
                </a:r>
                <a:r>
                  <a:rPr lang="en-US" dirty="0" smtClean="0"/>
                  <a:t>High C</a:t>
                </a:r>
                <a:r>
                  <a:rPr lang="en-US" baseline="-25000" dirty="0" smtClean="0"/>
                  <a:t>B</a:t>
                </a:r>
                <a:endParaRPr lang="en-US" dirty="0" smtClean="0"/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 rot="5400000">
                <a:off x="7544594" y="2279946"/>
                <a:ext cx="3048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7161906" y="190589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endParaRPr lang="en-US" dirty="0" smtClean="0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rot="16200000" flipV="1">
                <a:off x="7600384" y="2042954"/>
                <a:ext cx="1588" cy="182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TextBox 125"/>
            <p:cNvSpPr txBox="1"/>
            <p:nvPr/>
          </p:nvSpPr>
          <p:spPr>
            <a:xfrm>
              <a:off x="5256906" y="1971376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Semi-batch reactor</a:t>
              </a:r>
              <a:r>
                <a:rPr lang="en-US" dirty="0" smtClean="0"/>
                <a:t> slowly feed A to large amt of B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5238937" y="2765610"/>
              <a:ext cx="3810000" cy="904940"/>
              <a:chOff x="1600200" y="5669280"/>
              <a:chExt cx="3810000" cy="904940"/>
            </a:xfrm>
          </p:grpSpPr>
          <p:grpSp>
            <p:nvGrpSpPr>
              <p:cNvPr id="134" name="Group 70"/>
              <p:cNvGrpSpPr/>
              <p:nvPr/>
            </p:nvGrpSpPr>
            <p:grpSpPr>
              <a:xfrm>
                <a:off x="2475190" y="5669280"/>
                <a:ext cx="2935010" cy="904940"/>
                <a:chOff x="2475190" y="5636170"/>
                <a:chExt cx="2935010" cy="904940"/>
              </a:xfrm>
            </p:grpSpPr>
            <p:pic>
              <p:nvPicPr>
                <p:cNvPr id="137" name="Picture 136" descr="batch reactor.t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656490" y="5809590"/>
                  <a:ext cx="961948" cy="731520"/>
                </a:xfrm>
                <a:prstGeom prst="rect">
                  <a:avLst/>
                </a:prstGeom>
              </p:spPr>
            </p:pic>
            <p:grpSp>
              <p:nvGrpSpPr>
                <p:cNvPr id="138" name="Group 47"/>
                <p:cNvGrpSpPr/>
                <p:nvPr/>
              </p:nvGrpSpPr>
              <p:grpSpPr>
                <a:xfrm>
                  <a:off x="2475190" y="5662450"/>
                  <a:ext cx="625662" cy="451940"/>
                  <a:chOff x="3276600" y="4729660"/>
                  <a:chExt cx="625662" cy="451940"/>
                </a:xfrm>
              </p:grpSpPr>
              <p:cxnSp>
                <p:nvCxnSpPr>
                  <p:cNvPr id="151" name="Straight Arrow Connector 150"/>
                  <p:cNvCxnSpPr/>
                  <p:nvPr/>
                </p:nvCxnSpPr>
                <p:spPr>
                  <a:xfrm rot="5400000">
                    <a:off x="3734594" y="5028406"/>
                    <a:ext cx="304800" cy="1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6200000" flipV="1">
                    <a:off x="3753259" y="4728591"/>
                    <a:ext cx="1588" cy="2964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276600" y="472966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</a:t>
                    </a:r>
                    <a:r>
                      <a:rPr lang="en-US" baseline="-25000" dirty="0" smtClean="0"/>
                      <a:t>A</a:t>
                    </a:r>
                    <a:endParaRPr lang="en-US" dirty="0" smtClean="0"/>
                  </a:p>
                </p:txBody>
              </p:sp>
            </p:grpSp>
            <p:pic>
              <p:nvPicPr>
                <p:cNvPr id="139" name="Picture 138" descr="batch reactor.t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565382" y="5783310"/>
                  <a:ext cx="961948" cy="731520"/>
                </a:xfrm>
                <a:prstGeom prst="rect">
                  <a:avLst/>
                </a:prstGeom>
              </p:spPr>
            </p:pic>
            <p:grpSp>
              <p:nvGrpSpPr>
                <p:cNvPr id="140" name="Group 47"/>
                <p:cNvGrpSpPr/>
                <p:nvPr/>
              </p:nvGrpSpPr>
              <p:grpSpPr>
                <a:xfrm>
                  <a:off x="3384082" y="5636170"/>
                  <a:ext cx="625662" cy="451940"/>
                  <a:chOff x="3276600" y="4729660"/>
                  <a:chExt cx="625662" cy="451940"/>
                </a:xfrm>
              </p:grpSpPr>
              <p:cxnSp>
                <p:nvCxnSpPr>
                  <p:cNvPr id="148" name="Straight Arrow Connector 147"/>
                  <p:cNvCxnSpPr/>
                  <p:nvPr/>
                </p:nvCxnSpPr>
                <p:spPr>
                  <a:xfrm rot="5400000">
                    <a:off x="3734594" y="5028406"/>
                    <a:ext cx="304800" cy="1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6200000" flipV="1">
                    <a:off x="3753259" y="4728591"/>
                    <a:ext cx="1588" cy="2964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3276600" y="472966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</a:t>
                    </a:r>
                    <a:r>
                      <a:rPr lang="en-US" baseline="-25000" dirty="0" smtClean="0"/>
                      <a:t>A</a:t>
                    </a:r>
                    <a:endParaRPr lang="en-US" dirty="0" smtClean="0"/>
                  </a:p>
                </p:txBody>
              </p:sp>
            </p:grpSp>
            <p:pic>
              <p:nvPicPr>
                <p:cNvPr id="141" name="Picture 140" descr="batch reactor.tif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448252" y="5787520"/>
                  <a:ext cx="961948" cy="731520"/>
                </a:xfrm>
                <a:prstGeom prst="rect">
                  <a:avLst/>
                </a:prstGeom>
              </p:spPr>
            </p:pic>
            <p:grpSp>
              <p:nvGrpSpPr>
                <p:cNvPr id="142" name="Group 47"/>
                <p:cNvGrpSpPr/>
                <p:nvPr/>
              </p:nvGrpSpPr>
              <p:grpSpPr>
                <a:xfrm>
                  <a:off x="4266952" y="5640380"/>
                  <a:ext cx="625662" cy="451940"/>
                  <a:chOff x="3276600" y="4729660"/>
                  <a:chExt cx="625662" cy="451940"/>
                </a:xfrm>
              </p:grpSpPr>
              <p:cxnSp>
                <p:nvCxnSpPr>
                  <p:cNvPr id="145" name="Straight Arrow Connector 144"/>
                  <p:cNvCxnSpPr/>
                  <p:nvPr/>
                </p:nvCxnSpPr>
                <p:spPr>
                  <a:xfrm rot="5400000">
                    <a:off x="3734594" y="5028406"/>
                    <a:ext cx="304800" cy="15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6200000" flipV="1">
                    <a:off x="3753259" y="4728591"/>
                    <a:ext cx="1588" cy="2964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3276600" y="4729660"/>
                    <a:ext cx="4539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C</a:t>
                    </a:r>
                    <a:r>
                      <a:rPr lang="en-US" baseline="-25000" dirty="0" smtClean="0"/>
                      <a:t>A</a:t>
                    </a:r>
                    <a:endParaRPr lang="en-US" dirty="0" smtClean="0"/>
                  </a:p>
                </p:txBody>
              </p:sp>
            </p:grpSp>
            <p:cxnSp>
              <p:nvCxnSpPr>
                <p:cNvPr id="143" name="Straight Arrow Connector 142"/>
                <p:cNvCxnSpPr/>
                <p:nvPr/>
              </p:nvCxnSpPr>
              <p:spPr>
                <a:xfrm>
                  <a:off x="3358580" y="6172200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/>
                <p:nvPr/>
              </p:nvCxnSpPr>
              <p:spPr>
                <a:xfrm>
                  <a:off x="4222530" y="6172200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1600200" y="5867400"/>
                <a:ext cx="1295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CSTRs in series</a:t>
                </a:r>
              </a:p>
            </p:txBody>
          </p:sp>
        </p:grpSp>
      </p:grpSp>
      <p:cxnSp>
        <p:nvCxnSpPr>
          <p:cNvPr id="7" name="Straight Connector 6"/>
          <p:cNvCxnSpPr/>
          <p:nvPr/>
        </p:nvCxnSpPr>
        <p:spPr>
          <a:xfrm>
            <a:off x="0" y="3636580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40370"/>
            <a:ext cx="9144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Postulated Mechanism for </a:t>
            </a:r>
            <a:r>
              <a:rPr lang="en-US" dirty="0" err="1" smtClean="0"/>
              <a:t>Nonelementary</a:t>
            </a:r>
            <a:r>
              <a:rPr lang="en-US" dirty="0" smtClean="0"/>
              <a:t> Reaction Kinetics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67551"/>
              </p:ext>
            </p:extLst>
          </p:nvPr>
        </p:nvGraphicFramePr>
        <p:xfrm>
          <a:off x="1066800" y="1404938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4" name="Equation" r:id="rId3" imgW="2641320" imgH="888840" progId="">
                  <p:embed/>
                </p:oleObj>
              </mc:Choice>
              <mc:Fallback>
                <p:oleObj name="Equation" r:id="rId3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04938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0" y="1371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Nonelementary</a:t>
            </a:r>
            <a:r>
              <a:rPr lang="en-US" sz="2000" dirty="0" smtClean="0"/>
              <a:t> kinetics, result of multiple elementary </a:t>
            </a:r>
            <a:r>
              <a:rPr lang="en-US" sz="2000" dirty="0" err="1" smtClean="0"/>
              <a:t>rxns</a:t>
            </a:r>
            <a:r>
              <a:rPr lang="en-US" sz="2000" dirty="0" smtClean="0"/>
              <a:t> &amp; active intermediates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463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Postulated mechanism: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4243"/>
              </p:ext>
            </p:extLst>
          </p:nvPr>
        </p:nvGraphicFramePr>
        <p:xfrm>
          <a:off x="3232150" y="2413000"/>
          <a:ext cx="313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5" name="Equation" r:id="rId5" imgW="3136680" imgH="609480" progId="">
                  <p:embed/>
                </p:oleObj>
              </mc:Choice>
              <mc:Fallback>
                <p:oleObj name="Equation" r:id="rId5" imgW="313668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413000"/>
                        <a:ext cx="3136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363685"/>
              </p:ext>
            </p:extLst>
          </p:nvPr>
        </p:nvGraphicFramePr>
        <p:xfrm>
          <a:off x="3371850" y="3019425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6" name="Equation" r:id="rId7" imgW="2311200" imgH="431640" progId="">
                  <p:embed/>
                </p:oleObj>
              </mc:Choice>
              <mc:Fallback>
                <p:oleObj name="Equation" r:id="rId7" imgW="231120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019425"/>
                        <a:ext cx="2311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5943600" y="2311400"/>
            <a:ext cx="2438400" cy="707886"/>
            <a:chOff x="5288281" y="3962400"/>
            <a:chExt cx="2438400" cy="707886"/>
          </a:xfrm>
        </p:grpSpPr>
        <p:sp>
          <p:nvSpPr>
            <p:cNvPr id="16" name="Oval 15"/>
            <p:cNvSpPr/>
            <p:nvPr/>
          </p:nvSpPr>
          <p:spPr>
            <a:xfrm>
              <a:off x="5288281" y="4062250"/>
              <a:ext cx="4572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5943600" y="3962400"/>
              <a:ext cx="17830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Reactive intermediate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882508"/>
              </p:ext>
            </p:extLst>
          </p:nvPr>
        </p:nvGraphicFramePr>
        <p:xfrm>
          <a:off x="2044700" y="4433888"/>
          <a:ext cx="511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" name="Equation" r:id="rId9" imgW="5117760" imgH="393480" progId="Equation.DSMT4">
                  <p:embed/>
                </p:oleObj>
              </mc:Choice>
              <mc:Fallback>
                <p:oleObj name="Equation" r:id="rId9" imgW="511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4433888"/>
                        <a:ext cx="5118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2425" y="4927937"/>
            <a:ext cx="84391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-r</a:t>
            </a:r>
            <a:r>
              <a:rPr lang="en-US" sz="2000" baseline="-25000" dirty="0" smtClean="0"/>
              <a:t>O3</a:t>
            </a:r>
            <a:r>
              <a:rPr lang="en-US" sz="2000" dirty="0" smtClean="0"/>
              <a:t> is in terms of C</a:t>
            </a:r>
            <a:r>
              <a:rPr lang="en-US" sz="2000" baseline="-25000" dirty="0" smtClean="0"/>
              <a:t>O</a:t>
            </a:r>
            <a:r>
              <a:rPr lang="en-US" sz="2000" baseline="-25000" dirty="0" smtClean="0">
                <a:latin typeface="Arial"/>
                <a:cs typeface="Arial"/>
              </a:rPr>
              <a:t>•</a:t>
            </a:r>
            <a:r>
              <a:rPr lang="en-US" sz="2000" dirty="0" smtClean="0"/>
              <a:t>, which is not measurable species because it is a </a:t>
            </a:r>
            <a:r>
              <a:rPr lang="en-US" sz="2000" dirty="0" smtClean="0">
                <a:solidFill>
                  <a:srgbClr val="C00000"/>
                </a:solidFill>
              </a:rPr>
              <a:t>reactive intermediate </a:t>
            </a:r>
            <a:r>
              <a:rPr lang="en-US" sz="2000" dirty="0" smtClean="0"/>
              <a:t>(so reactive it is consumed as fast as it is formed)</a:t>
            </a:r>
          </a:p>
          <a:p>
            <a:pPr marL="168275" indent="-16827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Need to get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O</a:t>
            </a:r>
            <a:r>
              <a:rPr lang="en-US" sz="2000" baseline="-250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US" sz="2000" dirty="0" smtClean="0">
                <a:solidFill>
                  <a:srgbClr val="0000FF"/>
                </a:solidFill>
              </a:rPr>
              <a:t> in terms of measurable species and plug into –r</a:t>
            </a:r>
            <a:r>
              <a:rPr lang="en-US" sz="2000" baseline="-25000" dirty="0" smtClean="0">
                <a:solidFill>
                  <a:srgbClr val="0000FF"/>
                </a:solidFill>
              </a:rPr>
              <a:t>O3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48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900079"/>
              </p:ext>
            </p:extLst>
          </p:nvPr>
        </p:nvGraphicFramePr>
        <p:xfrm>
          <a:off x="1758950" y="3948113"/>
          <a:ext cx="599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8" name="Equation" r:id="rId11" imgW="5994360" imgH="406080" progId="">
                  <p:embed/>
                </p:oleObj>
              </mc:Choice>
              <mc:Fallback>
                <p:oleObj name="Equation" r:id="rId11" imgW="5994360" imgH="406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3948113"/>
                        <a:ext cx="5994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257800" y="4419600"/>
            <a:ext cx="1881250" cy="347472"/>
            <a:chOff x="5641430" y="5071240"/>
            <a:chExt cx="1881250" cy="347472"/>
          </a:xfrm>
        </p:grpSpPr>
        <p:sp>
          <p:nvSpPr>
            <p:cNvPr id="25" name="Rectangle 24"/>
            <p:cNvSpPr/>
            <p:nvPr/>
          </p:nvSpPr>
          <p:spPr>
            <a:xfrm>
              <a:off x="7065480" y="5071240"/>
              <a:ext cx="457200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41430" y="5071240"/>
              <a:ext cx="490728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9163" y="3505200"/>
            <a:ext cx="5745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Write –r</a:t>
            </a:r>
            <a:r>
              <a:rPr lang="en-US" sz="2000" baseline="-25000" dirty="0" smtClean="0">
                <a:solidFill>
                  <a:srgbClr val="0000FF"/>
                </a:solidFill>
              </a:rPr>
              <a:t>O3</a:t>
            </a:r>
            <a:r>
              <a:rPr lang="en-US" sz="2000" dirty="0" smtClean="0">
                <a:solidFill>
                  <a:srgbClr val="0000FF"/>
                </a:solidFill>
              </a:rPr>
              <a:t> for the postulated reaction mechanism</a:t>
            </a:r>
          </a:p>
        </p:txBody>
      </p:sp>
    </p:spTree>
    <p:extLst>
      <p:ext uri="{BB962C8B-B14F-4D97-AF65-F5344CB8AC3E}">
        <p14:creationId xmlns:p14="http://schemas.microsoft.com/office/powerpoint/2010/main" val="39169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Pseudo-Steady State Hypothesis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0476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62455"/>
              </p:ext>
            </p:extLst>
          </p:nvPr>
        </p:nvGraphicFramePr>
        <p:xfrm>
          <a:off x="2781300" y="974725"/>
          <a:ext cx="346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8" name="Equation" r:id="rId3" imgW="3466800" imgH="609480" progId="">
                  <p:embed/>
                </p:oleObj>
              </mc:Choice>
              <mc:Fallback>
                <p:oleObj name="Equation" r:id="rId3" imgW="34668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974725"/>
                        <a:ext cx="3467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23389"/>
              </p:ext>
            </p:extLst>
          </p:nvPr>
        </p:nvGraphicFramePr>
        <p:xfrm>
          <a:off x="2778825" y="152400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9" name="Equation" r:id="rId5" imgW="2666880" imgH="431640" progId="">
                  <p:embed/>
                </p:oleObj>
              </mc:Choice>
              <mc:Fallback>
                <p:oleObj name="Equation" r:id="rId5" imgW="2666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825" y="1524000"/>
                        <a:ext cx="266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6598919" y="914400"/>
            <a:ext cx="25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Reactive intermediate, must replace C</a:t>
            </a:r>
            <a:r>
              <a:rPr lang="en-US" baseline="-25000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rgbClr val="C00000"/>
                </a:solidFill>
              </a:rPr>
              <a:t> in the rate equation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1101" y="2949713"/>
            <a:ext cx="678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Write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O</a:t>
            </a:r>
            <a:r>
              <a:rPr lang="en-US" sz="2000" baseline="-250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Rearrange to get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•</a:t>
            </a:r>
            <a:r>
              <a:rPr lang="en-US" sz="2000" dirty="0" smtClean="0">
                <a:solidFill>
                  <a:srgbClr val="0000FF"/>
                </a:solidFill>
              </a:rPr>
              <a:t> in terms of measurable species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plug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aseline="-25000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•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back into –r</a:t>
            </a:r>
            <a:r>
              <a:rPr lang="en-US" sz="2000" baseline="-25000" dirty="0" smtClean="0">
                <a:solidFill>
                  <a:srgbClr val="0000FF"/>
                </a:solidFill>
              </a:rPr>
              <a:t>O3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6466"/>
              </p:ext>
            </p:extLst>
          </p:nvPr>
        </p:nvGraphicFramePr>
        <p:xfrm>
          <a:off x="2101850" y="4025900"/>
          <a:ext cx="494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0" name="Equation" r:id="rId7" imgW="4940280" imgH="393480" progId="">
                  <p:embed/>
                </p:oleObj>
              </mc:Choice>
              <mc:Fallback>
                <p:oleObj name="Equation" r:id="rId7" imgW="494028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025900"/>
                        <a:ext cx="4940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6172200" y="1066801"/>
            <a:ext cx="502920" cy="380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" y="4419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O</a:t>
            </a:r>
            <a:r>
              <a:rPr lang="en-US" sz="2000" baseline="-25000" dirty="0" smtClean="0">
                <a:latin typeface="Arial"/>
                <a:cs typeface="Arial"/>
              </a:rPr>
              <a:t>•</a:t>
            </a:r>
            <a:r>
              <a:rPr lang="en-US" sz="2000" dirty="0" smtClean="0"/>
              <a:t> is very small, and O</a:t>
            </a:r>
            <a:r>
              <a:rPr lang="en-US" sz="2000" dirty="0" smtClean="0">
                <a:latin typeface="Arial"/>
                <a:cs typeface="Arial"/>
              </a:rPr>
              <a:t>•</a:t>
            </a:r>
            <a:r>
              <a:rPr lang="en-US" sz="2000" dirty="0" smtClean="0"/>
              <a:t> is so reactive that it is consumed as fast as it is formed, so apply </a:t>
            </a:r>
            <a:r>
              <a:rPr lang="en-US" sz="2000" dirty="0">
                <a:solidFill>
                  <a:srgbClr val="C00000"/>
                </a:solidFill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seudo-steady state hypothesis:</a:t>
            </a:r>
            <a:endParaRPr lang="en-US" sz="2000" dirty="0" smtClean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75647"/>
              </p:ext>
            </p:extLst>
          </p:nvPr>
        </p:nvGraphicFramePr>
        <p:xfrm>
          <a:off x="5991925" y="4757863"/>
          <a:ext cx="800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1" name="Equation" r:id="rId9" imgW="799920" imgH="330120" progId="">
                  <p:embed/>
                </p:oleObj>
              </mc:Choice>
              <mc:Fallback>
                <p:oleObj name="Equation" r:id="rId9" imgW="79992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925" y="4757863"/>
                        <a:ext cx="800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673587"/>
              </p:ext>
            </p:extLst>
          </p:nvPr>
        </p:nvGraphicFramePr>
        <p:xfrm>
          <a:off x="1974850" y="5200650"/>
          <a:ext cx="519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2" name="Equation" r:id="rId11" imgW="5194080" imgH="482400" progId="">
                  <p:embed/>
                </p:oleObj>
              </mc:Choice>
              <mc:Fallback>
                <p:oleObj name="Equation" r:id="rId11" imgW="519408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5200650"/>
                        <a:ext cx="5194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83022"/>
              </p:ext>
            </p:extLst>
          </p:nvPr>
        </p:nvGraphicFramePr>
        <p:xfrm>
          <a:off x="831850" y="2120900"/>
          <a:ext cx="5118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3" name="Equation" r:id="rId13" imgW="5117760" imgH="393480" progId="">
                  <p:embed/>
                </p:oleObj>
              </mc:Choice>
              <mc:Fallback>
                <p:oleObj name="Equation" r:id="rId13" imgW="511776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120900"/>
                        <a:ext cx="5118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050475" y="2133600"/>
            <a:ext cx="1940942" cy="350102"/>
            <a:chOff x="4224628" y="2283370"/>
            <a:chExt cx="1940942" cy="350102"/>
          </a:xfrm>
        </p:grpSpPr>
        <p:sp>
          <p:nvSpPr>
            <p:cNvPr id="48" name="Rectangle 47"/>
            <p:cNvSpPr/>
            <p:nvPr/>
          </p:nvSpPr>
          <p:spPr>
            <a:xfrm>
              <a:off x="5662650" y="2286000"/>
              <a:ext cx="502920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24628" y="2283370"/>
              <a:ext cx="502920" cy="347472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44746" y="214077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Factor out to simplify</a:t>
            </a: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09748"/>
              </p:ext>
            </p:extLst>
          </p:nvPr>
        </p:nvGraphicFramePr>
        <p:xfrm>
          <a:off x="1949450" y="2552700"/>
          <a:ext cx="524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4" name="Equation" r:id="rId15" imgW="5244840" imgH="482400" progId="">
                  <p:embed/>
                </p:oleObj>
              </mc:Choice>
              <mc:Fallback>
                <p:oleObj name="Equation" r:id="rId15" imgW="524484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552700"/>
                        <a:ext cx="5245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" y="5581205"/>
            <a:ext cx="8991600" cy="610105"/>
            <a:chOff x="76200" y="5943095"/>
            <a:chExt cx="8991600" cy="610105"/>
          </a:xfrm>
        </p:grpSpPr>
        <p:sp>
          <p:nvSpPr>
            <p:cNvPr id="27" name="TextBox 26"/>
            <p:cNvSpPr txBox="1"/>
            <p:nvPr/>
          </p:nvSpPr>
          <p:spPr>
            <a:xfrm>
              <a:off x="76200" y="6153090"/>
              <a:ext cx="899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Put concentration of reactive intermediate O</a:t>
              </a:r>
              <a:r>
                <a:rPr lang="en-US" sz="2000" dirty="0" smtClean="0">
                  <a:solidFill>
                    <a:srgbClr val="0000FF"/>
                  </a:solidFill>
                  <a:latin typeface="Arial"/>
                  <a:cs typeface="Arial"/>
                </a:rPr>
                <a:t>•</a:t>
              </a:r>
              <a:r>
                <a:rPr lang="en-US" sz="2000" dirty="0" smtClean="0">
                  <a:solidFill>
                    <a:srgbClr val="0000FF"/>
                  </a:solidFill>
                </a:rPr>
                <a:t> in terms of other species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4671950" y="5943095"/>
              <a:ext cx="685800" cy="37427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40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of Reactive O</a:t>
            </a:r>
            <a:r>
              <a:rPr lang="en-US" dirty="0" smtClean="0">
                <a:latin typeface="Arial"/>
                <a:cs typeface="Arial"/>
              </a:rPr>
              <a:t>•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94774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mechanism: </a:t>
            </a: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11546"/>
              </p:ext>
            </p:extLst>
          </p:nvPr>
        </p:nvGraphicFramePr>
        <p:xfrm>
          <a:off x="742950" y="3503613"/>
          <a:ext cx="519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2" name="Equation" r:id="rId3" imgW="5194080" imgH="482400" progId="">
                  <p:embed/>
                </p:oleObj>
              </mc:Choice>
              <mc:Fallback>
                <p:oleObj name="Equation" r:id="rId3" imgW="519408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503613"/>
                        <a:ext cx="5194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234"/>
              </p:ext>
            </p:extLst>
          </p:nvPr>
        </p:nvGraphicFramePr>
        <p:xfrm>
          <a:off x="2590800" y="4651500"/>
          <a:ext cx="3276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3" name="Equation" r:id="rId5" imgW="3276360" imgH="812520" progId="">
                  <p:embed/>
                </p:oleObj>
              </mc:Choice>
              <mc:Fallback>
                <p:oleObj name="Equation" r:id="rId5" imgW="3276360" imgH="81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51500"/>
                        <a:ext cx="32766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0"/>
          <p:cNvGrpSpPr/>
          <p:nvPr/>
        </p:nvGrpSpPr>
        <p:grpSpPr>
          <a:xfrm>
            <a:off x="6677749" y="3180610"/>
            <a:ext cx="2013898" cy="1981200"/>
            <a:chOff x="6982694" y="2438400"/>
            <a:chExt cx="2011123" cy="381158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445933" y="6248398"/>
              <a:ext cx="547884" cy="159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7094220" y="4334986"/>
              <a:ext cx="3794760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6982694" y="2438400"/>
              <a:ext cx="2008908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566781"/>
              </p:ext>
            </p:extLst>
          </p:nvPr>
        </p:nvGraphicFramePr>
        <p:xfrm>
          <a:off x="1728788" y="2917825"/>
          <a:ext cx="492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4" name="Equation" r:id="rId7" imgW="4927320" imgH="482400" progId="">
                  <p:embed/>
                </p:oleObj>
              </mc:Choice>
              <mc:Fallback>
                <p:oleObj name="Equation" r:id="rId7" imgW="492732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2917825"/>
                        <a:ext cx="4927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2907475" y="4671755"/>
            <a:ext cx="2895600" cy="77724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99126"/>
              </p:ext>
            </p:extLst>
          </p:nvPr>
        </p:nvGraphicFramePr>
        <p:xfrm>
          <a:off x="1073150" y="5454650"/>
          <a:ext cx="6997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5" name="Equation" r:id="rId9" imgW="6997680" imgH="812520" progId="">
                  <p:embed/>
                </p:oleObj>
              </mc:Choice>
              <mc:Fallback>
                <p:oleObj name="Equation" r:id="rId9" imgW="6997680" imgH="81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5454650"/>
                        <a:ext cx="6997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35529" y="6216590"/>
            <a:ext cx="887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Now we will rearrange and simplify to see if it matches the experimental data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82288"/>
              </p:ext>
            </p:extLst>
          </p:nvPr>
        </p:nvGraphicFramePr>
        <p:xfrm>
          <a:off x="1663700" y="1959038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6" name="Equation" r:id="rId11" imgW="2641320" imgH="888840" progId="">
                  <p:embed/>
                </p:oleObj>
              </mc:Choice>
              <mc:Fallback>
                <p:oleObj name="Equation" r:id="rId11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959038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19600" y="2053746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rate equation (</a:t>
            </a:r>
            <a:r>
              <a:rPr lang="en-US" sz="2000" dirty="0" err="1" smtClean="0"/>
              <a:t>nonelementary</a:t>
            </a:r>
            <a:r>
              <a:rPr lang="en-US" sz="2000" dirty="0" smtClean="0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4880562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•</a:t>
            </a:r>
            <a:r>
              <a:rPr lang="en-US" sz="2000" dirty="0" smtClean="0">
                <a:solidFill>
                  <a:srgbClr val="0000FF"/>
                </a:solidFill>
              </a:rPr>
              <a:t> into –r</a:t>
            </a:r>
            <a:r>
              <a:rPr lang="en-US" sz="2000" baseline="-25000" dirty="0" smtClean="0">
                <a:solidFill>
                  <a:srgbClr val="0000FF"/>
                </a:solidFill>
              </a:rPr>
              <a:t>O3</a:t>
            </a:r>
          </a:p>
        </p:txBody>
      </p:sp>
      <p:graphicFrame>
        <p:nvGraphicFramePr>
          <p:cNvPr id="307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15299"/>
              </p:ext>
            </p:extLst>
          </p:nvPr>
        </p:nvGraphicFramePr>
        <p:xfrm>
          <a:off x="2330450" y="4122863"/>
          <a:ext cx="448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7" name="Equation" r:id="rId13" imgW="4483080" imgH="482400" progId="">
                  <p:embed/>
                </p:oleObj>
              </mc:Choice>
              <mc:Fallback>
                <p:oleObj name="Equation" r:id="rId13" imgW="4483080" imgH="4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122863"/>
                        <a:ext cx="4483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6093568" y="3409210"/>
            <a:ext cx="244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Solve for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terms of other species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61118"/>
              </p:ext>
            </p:extLst>
          </p:nvPr>
        </p:nvGraphicFramePr>
        <p:xfrm>
          <a:off x="2781300" y="950975"/>
          <a:ext cx="346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8" name="Equation" r:id="rId15" imgW="3466800" imgH="609480" progId="">
                  <p:embed/>
                </p:oleObj>
              </mc:Choice>
              <mc:Fallback>
                <p:oleObj name="Equation" r:id="rId15" imgW="34668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950975"/>
                        <a:ext cx="3467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98534"/>
              </p:ext>
            </p:extLst>
          </p:nvPr>
        </p:nvGraphicFramePr>
        <p:xfrm>
          <a:off x="2778825" y="150025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9" name="Equation" r:id="rId17" imgW="2666880" imgH="431640" progId="">
                  <p:embed/>
                </p:oleObj>
              </mc:Choice>
              <mc:Fallback>
                <p:oleObj name="Equation" r:id="rId17" imgW="2666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825" y="1500250"/>
                        <a:ext cx="266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 flipH="1">
            <a:off x="6598919" y="890650"/>
            <a:ext cx="25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Reactive intermediate, must replace C</a:t>
            </a:r>
            <a:r>
              <a:rPr lang="en-US" baseline="-25000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rgbClr val="C00000"/>
                </a:solidFill>
              </a:rPr>
              <a:t> in the rate equation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00850" y="1060070"/>
            <a:ext cx="365760" cy="137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Rearranging the Postulated Rate Eq.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822" y="2242001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 C</a:t>
            </a:r>
            <a:r>
              <a:rPr lang="en-US" sz="2000" baseline="-25000" dirty="0" smtClean="0">
                <a:solidFill>
                  <a:srgbClr val="0000FF"/>
                </a:solidFill>
              </a:rPr>
              <a:t>O</a:t>
            </a:r>
            <a:r>
              <a:rPr lang="en-US" sz="2000" baseline="-25000" dirty="0" smtClean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97074"/>
              </p:ext>
            </p:extLst>
          </p:nvPr>
        </p:nvGraphicFramePr>
        <p:xfrm>
          <a:off x="1447800" y="2021775"/>
          <a:ext cx="723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6" name="Equation" r:id="rId3" imgW="7238880" imgH="863280" progId="">
                  <p:embed/>
                </p:oleObj>
              </mc:Choice>
              <mc:Fallback>
                <p:oleObj name="Equation" r:id="rId3" imgW="7238880" imgH="863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21775"/>
                        <a:ext cx="723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3013108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 out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brackets</a:t>
            </a: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7858"/>
              </p:ext>
            </p:extLst>
          </p:nvPr>
        </p:nvGraphicFramePr>
        <p:xfrm>
          <a:off x="1346200" y="2912363"/>
          <a:ext cx="6083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7" name="Equation" r:id="rId5" imgW="6083280" imgH="888840" progId="">
                  <p:embed/>
                </p:oleObj>
              </mc:Choice>
              <mc:Fallback>
                <p:oleObj name="Equation" r:id="rId5" imgW="608328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912363"/>
                        <a:ext cx="6083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06696"/>
              </p:ext>
            </p:extLst>
          </p:nvPr>
        </p:nvGraphicFramePr>
        <p:xfrm>
          <a:off x="330200" y="3862450"/>
          <a:ext cx="848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8" name="Equation" r:id="rId7" imgW="8483400" imgH="901440" progId="">
                  <p:embed/>
                </p:oleObj>
              </mc:Choice>
              <mc:Fallback>
                <p:oleObj name="Equation" r:id="rId7" imgW="8483400" imgH="90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862450"/>
                        <a:ext cx="84836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23820"/>
              </p:ext>
            </p:extLst>
          </p:nvPr>
        </p:nvGraphicFramePr>
        <p:xfrm>
          <a:off x="241300" y="4759325"/>
          <a:ext cx="8661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9" name="Equation" r:id="rId9" imgW="8661240" imgH="888840" progId="">
                  <p:embed/>
                </p:oleObj>
              </mc:Choice>
              <mc:Fallback>
                <p:oleObj name="Equation" r:id="rId9" imgW="866124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759325"/>
                        <a:ext cx="8661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490183" y="3025914"/>
            <a:ext cx="16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Get common denominator</a:t>
            </a:r>
          </a:p>
        </p:txBody>
      </p:sp>
      <p:cxnSp>
        <p:nvCxnSpPr>
          <p:cNvPr id="36" name="Elbow Connector 35"/>
          <p:cNvCxnSpPr/>
          <p:nvPr/>
        </p:nvCxnSpPr>
        <p:spPr>
          <a:xfrm rot="16200000" flipV="1">
            <a:off x="5372100" y="1175294"/>
            <a:ext cx="137160" cy="4937760"/>
          </a:xfrm>
          <a:prstGeom prst="bentConnector3">
            <a:avLst>
              <a:gd name="adj1" fmla="val -56625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0" y="19812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41624"/>
              </p:ext>
            </p:extLst>
          </p:nvPr>
        </p:nvGraphicFramePr>
        <p:xfrm>
          <a:off x="76200" y="5669725"/>
          <a:ext cx="3327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0" name="Equation" r:id="rId11" imgW="3327120" imgH="888840" progId="">
                  <p:embed/>
                </p:oleObj>
              </mc:Choice>
              <mc:Fallback>
                <p:oleObj name="Equation" r:id="rId11" imgW="33271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669725"/>
                        <a:ext cx="3327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94774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mechanism: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108887"/>
              </p:ext>
            </p:extLst>
          </p:nvPr>
        </p:nvGraphicFramePr>
        <p:xfrm>
          <a:off x="2781300" y="950975"/>
          <a:ext cx="346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1" name="Equation" r:id="rId13" imgW="3466800" imgH="609480" progId="">
                  <p:embed/>
                </p:oleObj>
              </mc:Choice>
              <mc:Fallback>
                <p:oleObj name="Equation" r:id="rId13" imgW="34668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950975"/>
                        <a:ext cx="3467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11112"/>
              </p:ext>
            </p:extLst>
          </p:nvPr>
        </p:nvGraphicFramePr>
        <p:xfrm>
          <a:off x="2778825" y="150025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2" name="Equation" r:id="rId15" imgW="2666880" imgH="431640" progId="">
                  <p:embed/>
                </p:oleObj>
              </mc:Choice>
              <mc:Fallback>
                <p:oleObj name="Equation" r:id="rId15" imgW="2666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825" y="1500250"/>
                        <a:ext cx="266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 flipH="1">
            <a:off x="6598919" y="890650"/>
            <a:ext cx="25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Reactive intermediate, must replace C</a:t>
            </a:r>
            <a:r>
              <a:rPr lang="en-US" baseline="-25000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r>
              <a:rPr lang="en-US" dirty="0" smtClean="0">
                <a:solidFill>
                  <a:srgbClr val="C00000"/>
                </a:solidFill>
              </a:rPr>
              <a:t> in the rate equation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300850" y="1060070"/>
            <a:ext cx="365760" cy="137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58000" y="4950841"/>
            <a:ext cx="2057400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59725" y="4927091"/>
            <a:ext cx="1920240" cy="182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22075" y="576745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Conventional to </a:t>
            </a:r>
            <a:r>
              <a:rPr lang="en-US" dirty="0" smtClean="0">
                <a:solidFill>
                  <a:srgbClr val="006600"/>
                </a:solidFill>
              </a:rPr>
              <a:t>remove constant from 1</a:t>
            </a:r>
            <a:r>
              <a:rPr lang="en-US" baseline="30000" dirty="0" smtClean="0">
                <a:solidFill>
                  <a:srgbClr val="006600"/>
                </a:solidFill>
              </a:rPr>
              <a:t>st</a:t>
            </a:r>
            <a:r>
              <a:rPr lang="en-US" dirty="0" smtClean="0">
                <a:solidFill>
                  <a:srgbClr val="006600"/>
                </a:solidFill>
              </a:rPr>
              <a:t> term</a:t>
            </a: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6200000" flipV="1">
            <a:off x="2377440" y="5471160"/>
            <a:ext cx="91440" cy="2103120"/>
          </a:xfrm>
          <a:prstGeom prst="bentConnector3">
            <a:avLst>
              <a:gd name="adj1" fmla="val -4676"/>
            </a:avLst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79276"/>
              </p:ext>
            </p:extLst>
          </p:nvPr>
        </p:nvGraphicFramePr>
        <p:xfrm>
          <a:off x="5295900" y="5767388"/>
          <a:ext cx="3695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3" name="Equation" r:id="rId17" imgW="3695400" imgH="888840" progId="">
                  <p:embed/>
                </p:oleObj>
              </mc:Choice>
              <mc:Fallback>
                <p:oleObj name="Equation" r:id="rId17" imgW="369540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5767388"/>
                        <a:ext cx="36957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6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Comparison Between Postulated and Experimental Rate Equation</a:t>
            </a:r>
            <a:endParaRPr lang="en-US" dirty="0"/>
          </a:p>
        </p:txBody>
      </p:sp>
      <p:graphicFrame>
        <p:nvGraphicFramePr>
          <p:cNvPr id="31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17744"/>
              </p:ext>
            </p:extLst>
          </p:nvPr>
        </p:nvGraphicFramePr>
        <p:xfrm>
          <a:off x="5270500" y="3112325"/>
          <a:ext cx="264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0" name="Equation" r:id="rId3" imgW="2641320" imgH="888840" progId="">
                  <p:embed/>
                </p:oleObj>
              </mc:Choice>
              <mc:Fallback>
                <p:oleObj name="Equation" r:id="rId3" imgW="264132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3112325"/>
                        <a:ext cx="2641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16055" y="2611582"/>
            <a:ext cx="831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Compare </a:t>
            </a:r>
            <a:r>
              <a:rPr lang="en-US" sz="2000" dirty="0" smtClean="0">
                <a:solidFill>
                  <a:srgbClr val="009900"/>
                </a:solidFill>
              </a:rPr>
              <a:t>rate </a:t>
            </a:r>
            <a:r>
              <a:rPr lang="en-US" sz="2000" dirty="0" err="1" smtClean="0">
                <a:solidFill>
                  <a:srgbClr val="009900"/>
                </a:solidFill>
              </a:rPr>
              <a:t>eq</a:t>
            </a:r>
            <a:r>
              <a:rPr lang="en-US" sz="2000" dirty="0" smtClean="0">
                <a:solidFill>
                  <a:srgbClr val="009900"/>
                </a:solidFill>
              </a:rPr>
              <a:t> for postulated mechanism</a:t>
            </a:r>
            <a:r>
              <a:rPr lang="en-US" sz="2000" dirty="0" smtClean="0">
                <a:solidFill>
                  <a:srgbClr val="0000FF"/>
                </a:solidFill>
              </a:rPr>
              <a:t> to the </a:t>
            </a:r>
            <a:r>
              <a:rPr lang="en-US" sz="2000" dirty="0" smtClean="0">
                <a:solidFill>
                  <a:srgbClr val="CC00FF"/>
                </a:solidFill>
              </a:rPr>
              <a:t>experimental rate </a:t>
            </a:r>
            <a:r>
              <a:rPr lang="en-US" sz="2000" dirty="0" err="1" smtClean="0">
                <a:solidFill>
                  <a:srgbClr val="CC00FF"/>
                </a:solidFill>
              </a:rPr>
              <a:t>eq</a:t>
            </a:r>
            <a:endParaRPr lang="en-US" sz="2000" dirty="0" smtClean="0">
              <a:solidFill>
                <a:srgbClr val="CC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2590800"/>
            <a:ext cx="9144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1600" y="410292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Rate equation for postulated mechanism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410292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Experimentally observed rate equation</a:t>
            </a: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40777"/>
              </p:ext>
            </p:extLst>
          </p:nvPr>
        </p:nvGraphicFramePr>
        <p:xfrm>
          <a:off x="1084263" y="3113088"/>
          <a:ext cx="3390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1" name="Equation" r:id="rId5" imgW="3390840" imgH="888840" progId="">
                  <p:embed/>
                </p:oleObj>
              </mc:Choice>
              <mc:Fallback>
                <p:oleObj name="Equation" r:id="rId5" imgW="3390840" imgH="888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113088"/>
                        <a:ext cx="33909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50228"/>
              </p:ext>
            </p:extLst>
          </p:nvPr>
        </p:nvGraphicFramePr>
        <p:xfrm>
          <a:off x="2590800" y="5029200"/>
          <a:ext cx="110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2" name="Equation" r:id="rId7" imgW="1104840" imgH="685800" progId="Equation.DSMT4">
                  <p:embed/>
                </p:oleObj>
              </mc:Choice>
              <mc:Fallback>
                <p:oleObj name="Equation" r:id="rId7" imgW="1104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1104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64740"/>
              </p:ext>
            </p:extLst>
          </p:nvPr>
        </p:nvGraphicFramePr>
        <p:xfrm>
          <a:off x="5105400" y="5029200"/>
          <a:ext cx="901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3" name="Equation" r:id="rId9" imgW="901440" imgH="685800" progId="Equation.DSMT4">
                  <p:embed/>
                </p:oleObj>
              </mc:Choice>
              <mc:Fallback>
                <p:oleObj name="Equation" r:id="rId9" imgW="9014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29200"/>
                        <a:ext cx="901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5867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These are the same </a:t>
            </a:r>
            <a:r>
              <a:rPr lang="en-US" sz="2000" dirty="0" smtClean="0">
                <a:solidFill>
                  <a:srgbClr val="C00000"/>
                </a:solidFill>
                <a:latin typeface="Meiryo"/>
                <a:ea typeface="Meiryo"/>
              </a:rPr>
              <a:t>→ </a:t>
            </a:r>
            <a:r>
              <a:rPr lang="en-US" sz="2000" dirty="0" smtClean="0">
                <a:solidFill>
                  <a:srgbClr val="C00000"/>
                </a:solidFill>
                <a:ea typeface="Meiryo"/>
              </a:rPr>
              <a:t>postulated rate law explains the experimental data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5048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Postulated mechanism: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3745"/>
              </p:ext>
            </p:extLst>
          </p:nvPr>
        </p:nvGraphicFramePr>
        <p:xfrm>
          <a:off x="2781300" y="1508125"/>
          <a:ext cx="3467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4" name="Equation" r:id="rId11" imgW="3466800" imgH="609480" progId="">
                  <p:embed/>
                </p:oleObj>
              </mc:Choice>
              <mc:Fallback>
                <p:oleObj name="Equation" r:id="rId11" imgW="3466800" imgH="609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1508125"/>
                        <a:ext cx="3467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18051"/>
              </p:ext>
            </p:extLst>
          </p:nvPr>
        </p:nvGraphicFramePr>
        <p:xfrm>
          <a:off x="2778825" y="2057400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5" name="Equation" r:id="rId13" imgW="2666880" imgH="431640" progId="">
                  <p:embed/>
                </p:oleObj>
              </mc:Choice>
              <mc:Fallback>
                <p:oleObj name="Equation" r:id="rId13" imgW="266688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825" y="2057400"/>
                        <a:ext cx="266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 flipH="1">
            <a:off x="6598919" y="1447800"/>
            <a:ext cx="2545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Reactive intermediate, cannot appear in the rate equation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300850" y="1617220"/>
            <a:ext cx="365760" cy="137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38100" y="4474028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1" lang="en-GB" altLang="zh-TW" sz="2000" dirty="0" smtClean="0"/>
              <a:t>The reactor V (for a given </a:t>
            </a:r>
            <a:r>
              <a:rPr kumimoji="1" lang="en-GB" altLang="zh-TW" sz="2000" dirty="0" smtClean="0">
                <a:latin typeface="Symbol" pitchFamily="18" charset="2"/>
              </a:rPr>
              <a:t>u</a:t>
            </a:r>
            <a:r>
              <a:rPr kumimoji="1" lang="en-GB" altLang="zh-TW" sz="2000" baseline="-25000" dirty="0" smtClean="0"/>
              <a:t>0</a:t>
            </a:r>
            <a:r>
              <a:rPr kumimoji="1" lang="en-GB" altLang="zh-TW" sz="2000" dirty="0" smtClean="0"/>
              <a:t>) and </a:t>
            </a:r>
            <a:r>
              <a:rPr kumimoji="1" lang="en-GB" altLang="zh-TW" sz="2000" dirty="0" smtClean="0">
                <a:latin typeface="Symbol" pitchFamily="18" charset="2"/>
              </a:rPr>
              <a:t>t</a:t>
            </a:r>
            <a:r>
              <a:rPr kumimoji="1" lang="en-GB" altLang="zh-TW" sz="2000" dirty="0" smtClean="0"/>
              <a:t> that maximizes C</a:t>
            </a:r>
            <a:r>
              <a:rPr kumimoji="1" lang="en-GB" altLang="zh-TW" sz="2000" baseline="-25000" dirty="0" smtClean="0"/>
              <a:t>B</a:t>
            </a:r>
            <a:r>
              <a:rPr kumimoji="1" lang="en-GB" altLang="zh-TW" sz="2000" dirty="0" smtClean="0"/>
              <a:t> occurs when </a:t>
            </a:r>
            <a:r>
              <a:rPr kumimoji="1" lang="en-GB" altLang="zh-TW" sz="2000" dirty="0" err="1" smtClean="0"/>
              <a:t>dC</a:t>
            </a:r>
            <a:r>
              <a:rPr kumimoji="1" lang="en-GB" altLang="zh-TW" sz="2000" baseline="-25000" dirty="0" err="1" smtClean="0"/>
              <a:t>B</a:t>
            </a:r>
            <a:r>
              <a:rPr kumimoji="1" lang="en-GB" altLang="zh-TW" sz="2000" dirty="0" smtClean="0"/>
              <a:t>/</a:t>
            </a:r>
            <a:r>
              <a:rPr kumimoji="1" lang="en-GB" altLang="zh-TW" sz="2000" dirty="0" err="1" smtClean="0"/>
              <a:t>dt</a:t>
            </a:r>
            <a:r>
              <a:rPr kumimoji="1" lang="en-GB" altLang="zh-TW" sz="2000" dirty="0" smtClean="0"/>
              <a:t>=0</a:t>
            </a:r>
            <a:endParaRPr kumimoji="1" lang="en-GB" altLang="zh-TW" sz="2000" dirty="0"/>
          </a:p>
        </p:txBody>
      </p:sp>
      <p:graphicFrame>
        <p:nvGraphicFramePr>
          <p:cNvPr id="1536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1769"/>
              </p:ext>
            </p:extLst>
          </p:nvPr>
        </p:nvGraphicFramePr>
        <p:xfrm>
          <a:off x="2474119" y="4951866"/>
          <a:ext cx="4195763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2" name="Equation" r:id="rId3" imgW="4495800" imgH="736600" progId="">
                  <p:embed/>
                </p:oleObj>
              </mc:Choice>
              <mc:Fallback>
                <p:oleObj name="Equation" r:id="rId3" imgW="4495800" imgH="73660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119" y="4951866"/>
                        <a:ext cx="4195763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27822"/>
              </p:ext>
            </p:extLst>
          </p:nvPr>
        </p:nvGraphicFramePr>
        <p:xfrm>
          <a:off x="1549400" y="5867400"/>
          <a:ext cx="203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3" name="Equation" r:id="rId5" imgW="2032000" imgH="685800" progId="">
                  <p:embed/>
                </p:oleObj>
              </mc:Choice>
              <mc:Fallback>
                <p:oleObj name="Equation" r:id="rId5" imgW="2032000" imgH="685800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867400"/>
                        <a:ext cx="2032000" cy="6858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33599"/>
              </p:ext>
            </p:extLst>
          </p:nvPr>
        </p:nvGraphicFramePr>
        <p:xfrm>
          <a:off x="4038600" y="5845626"/>
          <a:ext cx="72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" name="Equation" r:id="rId7" imgW="723900" imgH="685800" progId="">
                  <p:embed/>
                </p:oleObj>
              </mc:Choice>
              <mc:Fallback>
                <p:oleObj name="Equation" r:id="rId7" imgW="723900" imgH="68580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45626"/>
                        <a:ext cx="723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45666" y="5955345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46164"/>
              </p:ext>
            </p:extLst>
          </p:nvPr>
        </p:nvGraphicFramePr>
        <p:xfrm>
          <a:off x="5257800" y="601980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name="Equation" r:id="rId9" imgW="1422400" imgH="368300" progId="">
                  <p:embed/>
                </p:oleObj>
              </mc:Choice>
              <mc:Fallback>
                <p:oleObj name="Equation" r:id="rId9" imgW="1422400" imgH="36830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6019800"/>
                        <a:ext cx="1422400" cy="3683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406525" y="2489200"/>
            <a:ext cx="6330950" cy="1930400"/>
            <a:chOff x="2362200" y="1504890"/>
            <a:chExt cx="6330950" cy="1930400"/>
          </a:xfrm>
        </p:grpSpPr>
        <p:grpSp>
          <p:nvGrpSpPr>
            <p:cNvPr id="29" name="Group 28"/>
            <p:cNvGrpSpPr/>
            <p:nvPr/>
          </p:nvGrpSpPr>
          <p:grpSpPr>
            <a:xfrm>
              <a:off x="2362200" y="1581090"/>
              <a:ext cx="2477965" cy="1689100"/>
              <a:chOff x="2375389" y="327026"/>
              <a:chExt cx="2477965" cy="1689100"/>
            </a:xfrm>
          </p:grpSpPr>
          <p:sp>
            <p:nvSpPr>
              <p:cNvPr id="15366" name="Line 2"/>
              <p:cNvSpPr>
                <a:spLocks noChangeShapeType="1"/>
              </p:cNvSpPr>
              <p:nvPr/>
            </p:nvSpPr>
            <p:spPr bwMode="auto">
              <a:xfrm>
                <a:off x="2375389" y="2003425"/>
                <a:ext cx="247796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7" name="Line 3"/>
              <p:cNvSpPr>
                <a:spLocks noChangeShapeType="1"/>
              </p:cNvSpPr>
              <p:nvPr/>
            </p:nvSpPr>
            <p:spPr bwMode="auto">
              <a:xfrm flipV="1">
                <a:off x="2375389" y="508001"/>
                <a:ext cx="0" cy="15081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Freeform 4"/>
              <p:cNvSpPr>
                <a:spLocks/>
              </p:cNvSpPr>
              <p:nvPr/>
            </p:nvSpPr>
            <p:spPr bwMode="auto">
              <a:xfrm>
                <a:off x="2375389" y="792163"/>
                <a:ext cx="2385646" cy="1187450"/>
              </a:xfrm>
              <a:custGeom>
                <a:avLst/>
                <a:gdLst>
                  <a:gd name="T0" fmla="*/ 0 w 865"/>
                  <a:gd name="T1" fmla="*/ 0 h 748"/>
                  <a:gd name="T2" fmla="*/ 70 w 865"/>
                  <a:gd name="T3" fmla="*/ 171 h 748"/>
                  <a:gd name="T4" fmla="*/ 163 w 865"/>
                  <a:gd name="T5" fmla="*/ 319 h 748"/>
                  <a:gd name="T6" fmla="*/ 350 w 865"/>
                  <a:gd name="T7" fmla="*/ 576 h 748"/>
                  <a:gd name="T8" fmla="*/ 654 w 865"/>
                  <a:gd name="T9" fmla="*/ 693 h 748"/>
                  <a:gd name="T10" fmla="*/ 865 w 865"/>
                  <a:gd name="T11" fmla="*/ 748 h 7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5"/>
                  <a:gd name="T19" fmla="*/ 0 h 748"/>
                  <a:gd name="T20" fmla="*/ 865 w 865"/>
                  <a:gd name="T21" fmla="*/ 748 h 7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5" h="748">
                    <a:moveTo>
                      <a:pt x="0" y="0"/>
                    </a:moveTo>
                    <a:cubicBezTo>
                      <a:pt x="21" y="59"/>
                      <a:pt x="43" y="118"/>
                      <a:pt x="70" y="171"/>
                    </a:cubicBezTo>
                    <a:cubicBezTo>
                      <a:pt x="97" y="224"/>
                      <a:pt x="116" y="252"/>
                      <a:pt x="163" y="319"/>
                    </a:cubicBezTo>
                    <a:cubicBezTo>
                      <a:pt x="210" y="386"/>
                      <a:pt x="268" y="514"/>
                      <a:pt x="350" y="576"/>
                    </a:cubicBezTo>
                    <a:cubicBezTo>
                      <a:pt x="432" y="638"/>
                      <a:pt x="568" y="664"/>
                      <a:pt x="654" y="693"/>
                    </a:cubicBezTo>
                    <a:cubicBezTo>
                      <a:pt x="740" y="722"/>
                      <a:pt x="802" y="735"/>
                      <a:pt x="865" y="748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Freeform 5"/>
              <p:cNvSpPr>
                <a:spLocks/>
              </p:cNvSpPr>
              <p:nvPr/>
            </p:nvSpPr>
            <p:spPr bwMode="auto">
              <a:xfrm>
                <a:off x="2375389" y="765175"/>
                <a:ext cx="2249365" cy="1238250"/>
              </a:xfrm>
              <a:custGeom>
                <a:avLst/>
                <a:gdLst>
                  <a:gd name="T0" fmla="*/ 0 w 1535"/>
                  <a:gd name="T1" fmla="*/ 780 h 780"/>
                  <a:gd name="T2" fmla="*/ 109 w 1535"/>
                  <a:gd name="T3" fmla="*/ 742 h 780"/>
                  <a:gd name="T4" fmla="*/ 233 w 1535"/>
                  <a:gd name="T5" fmla="*/ 648 h 780"/>
                  <a:gd name="T6" fmla="*/ 382 w 1535"/>
                  <a:gd name="T7" fmla="*/ 453 h 780"/>
                  <a:gd name="T8" fmla="*/ 475 w 1535"/>
                  <a:gd name="T9" fmla="*/ 258 h 780"/>
                  <a:gd name="T10" fmla="*/ 600 w 1535"/>
                  <a:gd name="T11" fmla="*/ 64 h 780"/>
                  <a:gd name="T12" fmla="*/ 756 w 1535"/>
                  <a:gd name="T13" fmla="*/ 9 h 780"/>
                  <a:gd name="T14" fmla="*/ 904 w 1535"/>
                  <a:gd name="T15" fmla="*/ 40 h 780"/>
                  <a:gd name="T16" fmla="*/ 1059 w 1535"/>
                  <a:gd name="T17" fmla="*/ 251 h 780"/>
                  <a:gd name="T18" fmla="*/ 1184 w 1535"/>
                  <a:gd name="T19" fmla="*/ 445 h 780"/>
                  <a:gd name="T20" fmla="*/ 1293 w 1535"/>
                  <a:gd name="T21" fmla="*/ 617 h 780"/>
                  <a:gd name="T22" fmla="*/ 1402 w 1535"/>
                  <a:gd name="T23" fmla="*/ 695 h 780"/>
                  <a:gd name="T24" fmla="*/ 1535 w 1535"/>
                  <a:gd name="T25" fmla="*/ 757 h 7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5"/>
                  <a:gd name="T40" fmla="*/ 0 h 780"/>
                  <a:gd name="T41" fmla="*/ 1535 w 1535"/>
                  <a:gd name="T42" fmla="*/ 780 h 7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5" h="780">
                    <a:moveTo>
                      <a:pt x="0" y="780"/>
                    </a:moveTo>
                    <a:cubicBezTo>
                      <a:pt x="35" y="772"/>
                      <a:pt x="70" y="764"/>
                      <a:pt x="109" y="742"/>
                    </a:cubicBezTo>
                    <a:cubicBezTo>
                      <a:pt x="148" y="720"/>
                      <a:pt x="188" y="696"/>
                      <a:pt x="233" y="648"/>
                    </a:cubicBezTo>
                    <a:cubicBezTo>
                      <a:pt x="278" y="600"/>
                      <a:pt x="342" y="518"/>
                      <a:pt x="382" y="453"/>
                    </a:cubicBezTo>
                    <a:cubicBezTo>
                      <a:pt x="422" y="388"/>
                      <a:pt x="439" y="323"/>
                      <a:pt x="475" y="258"/>
                    </a:cubicBezTo>
                    <a:cubicBezTo>
                      <a:pt x="511" y="193"/>
                      <a:pt x="553" y="105"/>
                      <a:pt x="600" y="64"/>
                    </a:cubicBezTo>
                    <a:cubicBezTo>
                      <a:pt x="647" y="23"/>
                      <a:pt x="705" y="13"/>
                      <a:pt x="756" y="9"/>
                    </a:cubicBezTo>
                    <a:cubicBezTo>
                      <a:pt x="807" y="5"/>
                      <a:pt x="854" y="0"/>
                      <a:pt x="904" y="40"/>
                    </a:cubicBezTo>
                    <a:cubicBezTo>
                      <a:pt x="954" y="80"/>
                      <a:pt x="1012" y="184"/>
                      <a:pt x="1059" y="251"/>
                    </a:cubicBezTo>
                    <a:cubicBezTo>
                      <a:pt x="1106" y="318"/>
                      <a:pt x="1145" y="384"/>
                      <a:pt x="1184" y="445"/>
                    </a:cubicBezTo>
                    <a:cubicBezTo>
                      <a:pt x="1223" y="506"/>
                      <a:pt x="1257" y="575"/>
                      <a:pt x="1293" y="617"/>
                    </a:cubicBezTo>
                    <a:cubicBezTo>
                      <a:pt x="1329" y="659"/>
                      <a:pt x="1362" y="672"/>
                      <a:pt x="1402" y="695"/>
                    </a:cubicBezTo>
                    <a:cubicBezTo>
                      <a:pt x="1442" y="718"/>
                      <a:pt x="1488" y="737"/>
                      <a:pt x="1535" y="757"/>
                    </a:cubicBezTo>
                  </a:path>
                </a:pathLst>
              </a:cu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Freeform 6"/>
              <p:cNvSpPr>
                <a:spLocks/>
              </p:cNvSpPr>
              <p:nvPr/>
            </p:nvSpPr>
            <p:spPr bwMode="auto">
              <a:xfrm>
                <a:off x="2375389" y="630239"/>
                <a:ext cx="2385646" cy="1373187"/>
              </a:xfrm>
              <a:custGeom>
                <a:avLst/>
                <a:gdLst>
                  <a:gd name="T0" fmla="*/ 0 w 1504"/>
                  <a:gd name="T1" fmla="*/ 865 h 865"/>
                  <a:gd name="T2" fmla="*/ 304 w 1504"/>
                  <a:gd name="T3" fmla="*/ 834 h 865"/>
                  <a:gd name="T4" fmla="*/ 631 w 1504"/>
                  <a:gd name="T5" fmla="*/ 780 h 865"/>
                  <a:gd name="T6" fmla="*/ 771 w 1504"/>
                  <a:gd name="T7" fmla="*/ 717 h 865"/>
                  <a:gd name="T8" fmla="*/ 841 w 1504"/>
                  <a:gd name="T9" fmla="*/ 671 h 865"/>
                  <a:gd name="T10" fmla="*/ 1036 w 1504"/>
                  <a:gd name="T11" fmla="*/ 499 h 865"/>
                  <a:gd name="T12" fmla="*/ 1098 w 1504"/>
                  <a:gd name="T13" fmla="*/ 367 h 865"/>
                  <a:gd name="T14" fmla="*/ 1168 w 1504"/>
                  <a:gd name="T15" fmla="*/ 195 h 865"/>
                  <a:gd name="T16" fmla="*/ 1293 w 1504"/>
                  <a:gd name="T17" fmla="*/ 71 h 865"/>
                  <a:gd name="T18" fmla="*/ 1504 w 1504"/>
                  <a:gd name="T19" fmla="*/ 0 h 8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04"/>
                  <a:gd name="T31" fmla="*/ 0 h 865"/>
                  <a:gd name="T32" fmla="*/ 1504 w 1504"/>
                  <a:gd name="T33" fmla="*/ 865 h 8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04" h="865">
                    <a:moveTo>
                      <a:pt x="0" y="865"/>
                    </a:moveTo>
                    <a:cubicBezTo>
                      <a:pt x="99" y="856"/>
                      <a:pt x="199" y="848"/>
                      <a:pt x="304" y="834"/>
                    </a:cubicBezTo>
                    <a:cubicBezTo>
                      <a:pt x="409" y="820"/>
                      <a:pt x="553" y="799"/>
                      <a:pt x="631" y="780"/>
                    </a:cubicBezTo>
                    <a:cubicBezTo>
                      <a:pt x="709" y="761"/>
                      <a:pt x="736" y="735"/>
                      <a:pt x="771" y="717"/>
                    </a:cubicBezTo>
                    <a:cubicBezTo>
                      <a:pt x="806" y="699"/>
                      <a:pt x="797" y="707"/>
                      <a:pt x="841" y="671"/>
                    </a:cubicBezTo>
                    <a:cubicBezTo>
                      <a:pt x="885" y="635"/>
                      <a:pt x="993" y="550"/>
                      <a:pt x="1036" y="499"/>
                    </a:cubicBezTo>
                    <a:cubicBezTo>
                      <a:pt x="1079" y="448"/>
                      <a:pt x="1076" y="418"/>
                      <a:pt x="1098" y="367"/>
                    </a:cubicBezTo>
                    <a:cubicBezTo>
                      <a:pt x="1120" y="316"/>
                      <a:pt x="1135" y="244"/>
                      <a:pt x="1168" y="195"/>
                    </a:cubicBezTo>
                    <a:cubicBezTo>
                      <a:pt x="1201" y="146"/>
                      <a:pt x="1237" y="103"/>
                      <a:pt x="1293" y="71"/>
                    </a:cubicBezTo>
                    <a:cubicBezTo>
                      <a:pt x="1349" y="39"/>
                      <a:pt x="1426" y="19"/>
                      <a:pt x="150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2464777" y="649288"/>
                <a:ext cx="338554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/>
                  <a:t>A</a:t>
                </a:r>
              </a:p>
            </p:txBody>
          </p:sp>
          <p:sp>
            <p:nvSpPr>
              <p:cNvPr id="15372" name="Text Box 8"/>
              <p:cNvSpPr txBox="1">
                <a:spLocks noChangeArrowheads="1"/>
              </p:cNvSpPr>
              <p:nvPr/>
            </p:nvSpPr>
            <p:spPr bwMode="auto">
              <a:xfrm>
                <a:off x="3304443" y="327026"/>
                <a:ext cx="338554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 dirty="0"/>
                  <a:t>B</a:t>
                </a:r>
              </a:p>
            </p:txBody>
          </p:sp>
          <p:sp>
            <p:nvSpPr>
              <p:cNvPr id="15373" name="Text Box 9"/>
              <p:cNvSpPr txBox="1">
                <a:spLocks noChangeArrowheads="1"/>
              </p:cNvSpPr>
              <p:nvPr/>
            </p:nvSpPr>
            <p:spPr bwMode="auto">
              <a:xfrm>
                <a:off x="4400550" y="638176"/>
                <a:ext cx="351378" cy="36933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kumimoji="1" lang="en-GB" altLang="zh-TW"/>
                  <a:t>C</a:t>
                </a:r>
              </a:p>
            </p:txBody>
          </p:sp>
          <p:sp>
            <p:nvSpPr>
              <p:cNvPr id="15375" name="Line 13"/>
              <p:cNvSpPr>
                <a:spLocks noChangeShapeType="1"/>
              </p:cNvSpPr>
              <p:nvPr/>
            </p:nvSpPr>
            <p:spPr bwMode="auto">
              <a:xfrm>
                <a:off x="3497874" y="581025"/>
                <a:ext cx="0" cy="1423988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5645150" y="1504890"/>
            <a:ext cx="16637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56" name="Equation" r:id="rId11" imgW="1662978" imgH="406224" progId="">
                    <p:embed/>
                  </p:oleObj>
                </mc:Choice>
                <mc:Fallback>
                  <p:oleObj name="Equation" r:id="rId11" imgW="1662978" imgH="406224" progId="">
                    <p:embed/>
                    <p:pic>
                      <p:nvPicPr>
                        <p:cNvPr id="0" name="Picture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150" y="1504890"/>
                          <a:ext cx="16637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5645150" y="2038290"/>
            <a:ext cx="3048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57" name="Equation" r:id="rId13" imgW="3048000" imgH="838200" progId="">
                    <p:embed/>
                  </p:oleObj>
                </mc:Choice>
                <mc:Fallback>
                  <p:oleObj name="Equation" r:id="rId13" imgW="3048000" imgH="838200" progId="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150" y="2038290"/>
                          <a:ext cx="30480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79" name="Object 11"/>
            <p:cNvGraphicFramePr>
              <a:graphicFrameLocks noChangeAspect="1"/>
            </p:cNvGraphicFramePr>
            <p:nvPr/>
          </p:nvGraphicFramePr>
          <p:xfrm>
            <a:off x="5645150" y="3105090"/>
            <a:ext cx="2286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58" name="Equation" r:id="rId15" imgW="2286000" imgH="330200" progId="">
                    <p:embed/>
                  </p:oleObj>
                </mc:Choice>
                <mc:Fallback>
                  <p:oleObj name="Equation" r:id="rId15" imgW="2286000" imgH="330200" progId="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150" y="3105090"/>
                          <a:ext cx="22860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2262965" y="4160015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opt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Reactions in Series: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baseline="-25000" dirty="0" err="1" smtClean="0">
                <a:solidFill>
                  <a:schemeClr val="tx1"/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</a:rPr>
              <a:t> &amp; Yield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752600" y="1584453"/>
            <a:ext cx="1196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GB" altLang="zh-TW" sz="2000" dirty="0"/>
              <a:t>(desired)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953798" y="1586040"/>
            <a:ext cx="1481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GB" altLang="zh-TW" sz="2000" dirty="0"/>
              <a:t>(undesired)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990601" y="1067163"/>
            <a:ext cx="2819401" cy="579440"/>
            <a:chOff x="479" y="1531"/>
            <a:chExt cx="1776" cy="365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479" y="1643"/>
              <a:ext cx="2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2000" dirty="0"/>
                <a:t>A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267" y="1644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2000" dirty="0"/>
                <a:t>D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022" y="1643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2000" dirty="0"/>
                <a:t>U</a:t>
              </a: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714" y="1769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1489" y="1769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758" y="1531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2000" i="1" dirty="0"/>
                <a:t>k</a:t>
              </a:r>
              <a:r>
                <a:rPr kumimoji="1" lang="en-GB" altLang="zh-TW" sz="2000" i="1" baseline="-25000" dirty="0"/>
                <a:t>1</a:t>
              </a:r>
              <a:endParaRPr kumimoji="1" lang="en-GB" altLang="zh-TW" sz="2000" i="1" dirty="0"/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1669" y="1531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GB" altLang="zh-TW" sz="2000" i="1" dirty="0"/>
                <a:t>k</a:t>
              </a:r>
              <a:r>
                <a:rPr kumimoji="1" lang="en-GB" altLang="zh-TW" sz="2000" i="1" baseline="-25000" dirty="0"/>
                <a:t>2</a:t>
              </a:r>
              <a:endParaRPr kumimoji="1" lang="en-GB" altLang="zh-TW" sz="2000" i="1" dirty="0"/>
            </a:p>
          </p:txBody>
        </p:sp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4648667" y="916539"/>
            <a:ext cx="375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GB" altLang="zh-TW" sz="2000" dirty="0">
                <a:solidFill>
                  <a:srgbClr val="FF0000"/>
                </a:solidFill>
              </a:rPr>
              <a:t>Time</a:t>
            </a:r>
            <a:r>
              <a:rPr kumimoji="1" lang="en-GB" altLang="zh-TW" sz="2000" dirty="0"/>
              <a:t> is the key factor here!!!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92944" y="1325764"/>
            <a:ext cx="36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Spacetime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000" dirty="0" smtClean="0"/>
              <a:t> for a flow reactor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Real time t </a:t>
            </a:r>
            <a:r>
              <a:rPr lang="en-US" sz="2000" dirty="0" smtClean="0"/>
              <a:t>for a batch reactor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697" y="2009590"/>
            <a:ext cx="9094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To maximize the production of D, optimize </a:t>
            </a:r>
            <a:r>
              <a:rPr lang="en-US" sz="2000" dirty="0">
                <a:solidFill>
                  <a:srgbClr val="7030A0"/>
                </a:solidFill>
              </a:rPr>
              <a:t>the time (batch) or </a:t>
            </a:r>
            <a:r>
              <a:rPr lang="en-US" sz="2000" dirty="0" err="1">
                <a:solidFill>
                  <a:srgbClr val="7030A0"/>
                </a:solidFill>
              </a:rPr>
              <a:t>spacetime</a:t>
            </a:r>
            <a:r>
              <a:rPr lang="en-US" sz="2000" dirty="0">
                <a:solidFill>
                  <a:srgbClr val="7030A0"/>
                </a:solidFill>
              </a:rPr>
              <a:t> (flow</a:t>
            </a:r>
            <a:r>
              <a:rPr lang="en-US" sz="2000" dirty="0" smtClean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 dirty="0" smtClean="0"/>
              <a:t>L10: </a:t>
            </a:r>
            <a:r>
              <a:rPr lang="en-GB" altLang="zh-TW" dirty="0" err="1" smtClean="0"/>
              <a:t>Nonelementary</a:t>
            </a:r>
            <a:r>
              <a:rPr lang="en-GB" altLang="zh-TW" dirty="0" smtClean="0"/>
              <a:t> Reaction Kinetics</a:t>
            </a:r>
            <a:endParaRPr lang="en-GB" altLang="zh-TW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581400"/>
            <a:ext cx="8842248" cy="2819400"/>
          </a:xfrm>
        </p:spPr>
        <p:txBody>
          <a:bodyPr>
            <a:normAutofit/>
          </a:bodyPr>
          <a:lstStyle/>
          <a:p>
            <a:r>
              <a:rPr lang="en-GB" altLang="zh-TW" sz="2000" dirty="0" err="1" smtClean="0">
                <a:solidFill>
                  <a:srgbClr val="7030A0"/>
                </a:solidFill>
              </a:rPr>
              <a:t>Nonelementary</a:t>
            </a:r>
            <a:r>
              <a:rPr lang="en-GB" altLang="zh-TW" sz="2000" dirty="0" smtClean="0">
                <a:solidFill>
                  <a:srgbClr val="7030A0"/>
                </a:solidFill>
              </a:rPr>
              <a:t> </a:t>
            </a:r>
            <a:r>
              <a:rPr lang="en-GB" altLang="zh-TW" sz="2000" dirty="0">
                <a:solidFill>
                  <a:srgbClr val="7030A0"/>
                </a:solidFill>
              </a:rPr>
              <a:t>reaction </a:t>
            </a:r>
            <a:r>
              <a:rPr lang="en-GB" altLang="zh-TW" sz="2000" dirty="0" smtClean="0">
                <a:solidFill>
                  <a:srgbClr val="7030A0"/>
                </a:solidFill>
              </a:rPr>
              <a:t>kinetics: </a:t>
            </a:r>
            <a:r>
              <a:rPr lang="en-GB" altLang="zh-TW" sz="2000" dirty="0">
                <a:solidFill>
                  <a:srgbClr val="7030A0"/>
                </a:solidFill>
              </a:rPr>
              <a:t>no direct correspondence between reaction order and </a:t>
            </a:r>
            <a:r>
              <a:rPr lang="en-GB" altLang="zh-TW" sz="2000" dirty="0" smtClean="0">
                <a:solidFill>
                  <a:srgbClr val="7030A0"/>
                </a:solidFill>
              </a:rPr>
              <a:t>stoichiometry</a:t>
            </a:r>
          </a:p>
          <a:p>
            <a:pPr lvl="1"/>
            <a:r>
              <a:rPr lang="en-GB" altLang="zh-TW" sz="2000" dirty="0" err="1" smtClean="0">
                <a:solidFill>
                  <a:srgbClr val="7030A0"/>
                </a:solidFill>
              </a:rPr>
              <a:t>Nonelementary</a:t>
            </a:r>
            <a:r>
              <a:rPr lang="en-GB" altLang="zh-TW" sz="2000" dirty="0" smtClean="0">
                <a:solidFill>
                  <a:srgbClr val="7030A0"/>
                </a:solidFill>
              </a:rPr>
              <a:t> kinetics</a:t>
            </a:r>
            <a:endParaRPr lang="en-GB" altLang="zh-TW" sz="2000" dirty="0">
              <a:solidFill>
                <a:srgbClr val="7030A0"/>
              </a:solidFill>
            </a:endParaRPr>
          </a:p>
          <a:p>
            <a:pPr lvl="1"/>
            <a:r>
              <a:rPr lang="en-GB" altLang="zh-TW" sz="2000" dirty="0" smtClean="0">
                <a:solidFill>
                  <a:srgbClr val="7030A0"/>
                </a:solidFill>
              </a:rPr>
              <a:t>Pseudo-steady-state </a:t>
            </a:r>
            <a:r>
              <a:rPr lang="en-GB" altLang="zh-TW" sz="2000" dirty="0">
                <a:solidFill>
                  <a:srgbClr val="7030A0"/>
                </a:solidFill>
              </a:rPr>
              <a:t>hypothesis (PSSH)</a:t>
            </a:r>
          </a:p>
          <a:p>
            <a:pPr lvl="1"/>
            <a:r>
              <a:rPr lang="en-GB" altLang="zh-TW" sz="2000" dirty="0" smtClean="0">
                <a:solidFill>
                  <a:srgbClr val="7030A0"/>
                </a:solidFill>
              </a:rPr>
              <a:t>Chain reactions: cracking ethane or polymerizations</a:t>
            </a:r>
            <a:endParaRPr lang="en-GB" altLang="zh-TW" sz="2000" dirty="0">
              <a:solidFill>
                <a:srgbClr val="7030A0"/>
              </a:solidFill>
            </a:endParaRPr>
          </a:p>
          <a:p>
            <a:pPr lvl="1"/>
            <a:r>
              <a:rPr lang="en-GB" altLang="zh-TW" sz="2000" dirty="0"/>
              <a:t>Enzymatic </a:t>
            </a:r>
            <a:r>
              <a:rPr lang="en-GB" altLang="zh-TW" sz="2000" dirty="0" smtClean="0"/>
              <a:t>reactions (covered in CHBE 471)</a:t>
            </a:r>
            <a:endParaRPr lang="en-GB" altLang="zh-TW" sz="2000" dirty="0"/>
          </a:p>
          <a:p>
            <a:pPr lvl="1"/>
            <a:r>
              <a:rPr lang="en-GB" altLang="zh-TW" sz="2000" dirty="0" smtClean="0"/>
              <a:t>Bioreactors (</a:t>
            </a:r>
            <a:r>
              <a:rPr lang="en-GB" altLang="zh-TW" sz="2000" dirty="0"/>
              <a:t>covered in CHBE 471)</a:t>
            </a:r>
            <a:endParaRPr lang="en-GB" altLang="zh-TW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02387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In practice, knowledge of the reaction mechanism helps use to design better catalyst, trouble shoot, aid in troubleshooting poor reactor performance</a:t>
            </a:r>
          </a:p>
          <a:p>
            <a:pPr marL="346075" lvl="1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zh-TW" sz="2000" dirty="0" smtClean="0"/>
              <a:t>Rate law is typically determined from experimental data</a:t>
            </a:r>
          </a:p>
          <a:p>
            <a:pPr marL="346075" lvl="1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zh-TW" sz="2000" dirty="0" smtClean="0"/>
              <a:t>Goal: Use the experimental rate law to postulate a reaction mechanism </a:t>
            </a:r>
          </a:p>
          <a:p>
            <a:pPr marL="346075" lvl="1" indent="-346075">
              <a:spcAft>
                <a:spcPts val="1200"/>
              </a:spcAft>
              <a:buFont typeface="Arial" pitchFamily="34" charset="0"/>
              <a:buChar char="•"/>
            </a:pPr>
            <a:r>
              <a:rPr lang="en-GB" altLang="zh-TW" sz="2000" u="sng" dirty="0" smtClean="0"/>
              <a:t>Elementary</a:t>
            </a:r>
            <a:r>
              <a:rPr lang="en-GB" altLang="zh-TW" sz="2000" dirty="0" smtClean="0"/>
              <a:t>: the reaction orders and stoichiometric coefficients are identical</a:t>
            </a:r>
          </a:p>
          <a:p>
            <a:pPr marL="346075" lvl="1" indent="-346075"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 (L4): Reversible Reactions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447018"/>
              </p:ext>
            </p:extLst>
          </p:nvPr>
        </p:nvGraphicFramePr>
        <p:xfrm>
          <a:off x="2515394" y="838200"/>
          <a:ext cx="41132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7" name="Equation" r:id="rId3" imgW="3429000" imgH="609600" progId="">
                  <p:embed/>
                </p:oleObj>
              </mc:Choice>
              <mc:Fallback>
                <p:oleObj name="Equation" r:id="rId3" imgW="3429000" imgH="609600" progId="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94" y="838200"/>
                        <a:ext cx="41132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081384"/>
            <a:ext cx="573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: concentration equilibrium constant (capital K)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15549"/>
              </p:ext>
            </p:extLst>
          </p:nvPr>
        </p:nvGraphicFramePr>
        <p:xfrm>
          <a:off x="5029200" y="1626117"/>
          <a:ext cx="37115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" name="Equation" r:id="rId5" imgW="3733800" imgH="406400" progId="">
                  <p:embed/>
                </p:oleObj>
              </mc:Choice>
              <mc:Fallback>
                <p:oleObj name="Equation" r:id="rId5" imgW="3733800" imgH="406400" progId="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26117"/>
                        <a:ext cx="37115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83416" y="3962400"/>
            <a:ext cx="557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zh-TW" sz="2000" b="1" dirty="0">
                <a:solidFill>
                  <a:srgbClr val="006600"/>
                </a:solidFill>
              </a:rPr>
              <a:t>At </a:t>
            </a:r>
            <a:r>
              <a:rPr lang="en-GB" altLang="zh-TW" sz="2000" b="1" dirty="0" smtClean="0">
                <a:solidFill>
                  <a:srgbClr val="006600"/>
                </a:solidFill>
              </a:rPr>
              <a:t>equilibrium, the reaction rate is zero, </a:t>
            </a:r>
            <a:r>
              <a:rPr lang="en-GB" altLang="zh-TW" sz="2000" b="1" dirty="0" err="1" smtClean="0">
                <a:solidFill>
                  <a:srgbClr val="006600"/>
                </a:solidFill>
              </a:rPr>
              <a:t>r</a:t>
            </a:r>
            <a:r>
              <a:rPr lang="en-GB" altLang="zh-TW" sz="2000" b="1" baseline="-25000" dirty="0" err="1" smtClean="0">
                <a:solidFill>
                  <a:srgbClr val="006600"/>
                </a:solidFill>
              </a:rPr>
              <a:t>A</a:t>
            </a:r>
            <a:r>
              <a:rPr lang="en-GB" altLang="zh-TW" sz="2000" b="1" dirty="0" smtClean="0">
                <a:solidFill>
                  <a:srgbClr val="006600"/>
                </a:solidFill>
              </a:rPr>
              <a:t>=0</a:t>
            </a:r>
            <a:endParaRPr lang="en-GB" altLang="zh-TW" sz="20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849" y="1657290"/>
            <a:ext cx="486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Rate of disappearance of A (forward </a:t>
            </a:r>
            <a:r>
              <a:rPr lang="en-US" sz="2000" dirty="0" err="1" smtClean="0"/>
              <a:t>rxn</a:t>
            </a:r>
            <a:r>
              <a:rPr lang="en-US" sz="2000" dirty="0" smtClean="0"/>
              <a:t>):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18047"/>
              </p:ext>
            </p:extLst>
          </p:nvPr>
        </p:nvGraphicFramePr>
        <p:xfrm>
          <a:off x="5272746" y="2189163"/>
          <a:ext cx="16986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" name="Equation" r:id="rId7" imgW="1713756" imgH="406224" progId="">
                  <p:embed/>
                </p:oleObj>
              </mc:Choice>
              <mc:Fallback>
                <p:oleObj name="Equation" r:id="rId7" imgW="1713756" imgH="406224" progId="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46" y="2189163"/>
                        <a:ext cx="169862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7849" y="2189163"/>
            <a:ext cx="4923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Rate of generation of A (reverse reaction):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88083"/>
              </p:ext>
            </p:extLst>
          </p:nvPr>
        </p:nvGraphicFramePr>
        <p:xfrm>
          <a:off x="3473450" y="2674605"/>
          <a:ext cx="223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0" name="Equation" r:id="rId9" imgW="2234230" imgH="355446" progId="">
                  <p:embed/>
                </p:oleObj>
              </mc:Choice>
              <mc:Fallback>
                <p:oleObj name="Equation" r:id="rId9" imgW="2234230" imgH="355446" progId="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0" y="2674605"/>
                        <a:ext cx="2235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28953"/>
              </p:ext>
            </p:extLst>
          </p:nvPr>
        </p:nvGraphicFramePr>
        <p:xfrm>
          <a:off x="2986088" y="4489510"/>
          <a:ext cx="337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1" name="Equation" r:id="rId11" imgW="3378200" imgH="406400" progId="">
                  <p:embed/>
                </p:oleObj>
              </mc:Choice>
              <mc:Fallback>
                <p:oleObj name="Equation" r:id="rId11" imgW="3378200" imgH="406400" progId="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4489510"/>
                        <a:ext cx="3378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49551"/>
              </p:ext>
            </p:extLst>
          </p:nvPr>
        </p:nvGraphicFramePr>
        <p:xfrm>
          <a:off x="533400" y="5677173"/>
          <a:ext cx="236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2" name="Equation" r:id="rId13" imgW="2362200" imgH="812800" progId="">
                  <p:embed/>
                </p:oleObj>
              </mc:Choice>
              <mc:Fallback>
                <p:oleObj name="Equation" r:id="rId13" imgW="2362200" imgH="812800" progId="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77173"/>
                        <a:ext cx="2362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560331" y="5674808"/>
            <a:ext cx="1371600" cy="8229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233363" indent="-233363" algn="ctr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048001" y="5681274"/>
            <a:ext cx="4724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kumimoji="1" lang="en-GB" altLang="zh-TW" sz="2000" dirty="0">
                <a:solidFill>
                  <a:srgbClr val="0000FF"/>
                </a:solidFill>
              </a:rPr>
              <a:t>Thermodynamic equilibrium relationship</a:t>
            </a: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1669"/>
              </p:ext>
            </p:extLst>
          </p:nvPr>
        </p:nvGraphicFramePr>
        <p:xfrm>
          <a:off x="3395663" y="51054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3" name="Equation" r:id="rId15" imgW="2641600" imgH="406400" progId="">
                  <p:embed/>
                </p:oleObj>
              </mc:Choice>
              <mc:Fallback>
                <p:oleObj name="Equation" r:id="rId15" imgW="2641600" imgH="406400" progId="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5105400"/>
                        <a:ext cx="2641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3330"/>
              </p:ext>
            </p:extLst>
          </p:nvPr>
        </p:nvGraphicFramePr>
        <p:xfrm>
          <a:off x="3200400" y="3110345"/>
          <a:ext cx="297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4" name="Equation" r:id="rId17" imgW="2971800" imgH="406400" progId="">
                  <p:embed/>
                </p:oleObj>
              </mc:Choice>
              <mc:Fallback>
                <p:oleObj name="Equation" r:id="rId17" imgW="2971800" imgH="406400" progId="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10345"/>
                        <a:ext cx="297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05050" y="348609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consumed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4530" y="348609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generated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Determining Mechanism to Describe </a:t>
            </a:r>
            <a:r>
              <a:rPr lang="en-US" dirty="0" err="1" smtClean="0"/>
              <a:t>Nonelementary</a:t>
            </a:r>
            <a:r>
              <a:rPr lang="en-US" dirty="0" smtClean="0"/>
              <a:t> Reaction Kinetics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89200" y="1388647"/>
          <a:ext cx="416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7" name="Equation" r:id="rId4" imgW="4165600" imgH="330200" progId="">
                  <p:embed/>
                </p:oleObj>
              </mc:Choice>
              <mc:Fallback>
                <p:oleObj name="Equation" r:id="rId4" imgW="4165600" imgH="3302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388647"/>
                        <a:ext cx="4165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73202"/>
            <a:ext cx="778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If the reaction were elementary, the reaction kinetics would follow: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868186"/>
              </p:ext>
            </p:extLst>
          </p:nvPr>
        </p:nvGraphicFramePr>
        <p:xfrm>
          <a:off x="2292350" y="291485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" name="Equation" r:id="rId6" imgW="2108200" imgH="825500" progId="">
                  <p:embed/>
                </p:oleObj>
              </mc:Choice>
              <mc:Fallback>
                <p:oleObj name="Equation" r:id="rId6" imgW="2108200" imgH="8255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291485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23433"/>
              </p:ext>
            </p:extLst>
          </p:nvPr>
        </p:nvGraphicFramePr>
        <p:xfrm>
          <a:off x="3448050" y="2057400"/>
          <a:ext cx="2247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9" name="Equation" r:id="rId8" imgW="2247900" imgH="457200" progId="">
                  <p:embed/>
                </p:oleObj>
              </mc:Choice>
              <mc:Fallback>
                <p:oleObj name="Equation" r:id="rId8" imgW="2247900" imgH="4572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057400"/>
                        <a:ext cx="2247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2544229"/>
            <a:ext cx="5682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Instead experiments show that the kinetics are: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696453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000" dirty="0" err="1" smtClean="0"/>
              <a:t>Nonelementary</a:t>
            </a:r>
            <a:r>
              <a:rPr lang="en-US" sz="2000" dirty="0" smtClean="0"/>
              <a:t> kinetics are the result of multiple elementary reaction steps and </a:t>
            </a:r>
            <a:r>
              <a:rPr lang="en-US" sz="2000" dirty="0" smtClean="0">
                <a:solidFill>
                  <a:srgbClr val="C00000"/>
                </a:solidFill>
              </a:rPr>
              <a:t>reactive intermediates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an intermediate that is so reactive it is consumed as fast as it is formed</a:t>
            </a:r>
            <a:r>
              <a:rPr lang="en-US" sz="20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306772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Nonelementary</a:t>
            </a:r>
            <a:endParaRPr lang="en-US" sz="2000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52800" y="2070330"/>
            <a:ext cx="2743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52800" y="2070330"/>
            <a:ext cx="2667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4317" y="4634954"/>
            <a:ext cx="461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do we determine the mechanism?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958864"/>
            <a:ext cx="885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Postulate a reaction mechanism that is </a:t>
            </a:r>
            <a:r>
              <a:rPr lang="en-US" sz="2000" u="sng" dirty="0" smtClean="0"/>
              <a:t>a series of elementary reactions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Derive a rate equation for the postulated mechanism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Is the rate equation for the postulated mechanism consistent with the experimental results?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8892" y="6153090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42298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6" grpId="0"/>
      <p:bldP spid="27" grpId="0" build="p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Postulating a Reaction Mechanism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39635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sz="2000" dirty="0" smtClean="0"/>
              <a:t>If C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appears in the denominator of the rate law, then one elementary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96312"/>
              </p:ext>
            </p:extLst>
          </p:nvPr>
        </p:nvGraphicFramePr>
        <p:xfrm>
          <a:off x="1879275" y="1316126"/>
          <a:ext cx="347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6" name="Equation" r:id="rId3" imgW="3479800" imgH="419100" progId="">
                  <p:embed/>
                </p:oleObj>
              </mc:Choice>
              <mc:Fallback>
                <p:oleObj name="Equation" r:id="rId3" imgW="3479800" imgH="4191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275" y="1316126"/>
                        <a:ext cx="3479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6105" y="1352490"/>
            <a:ext cx="331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is a reactive intermediate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47060"/>
            <a:ext cx="914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2"/>
            </a:pPr>
            <a:r>
              <a:rPr lang="en-US" sz="2000" dirty="0" smtClean="0"/>
              <a:t>If the denominator contains a constant that is not multiplied by a concentration, then one </a:t>
            </a:r>
            <a:r>
              <a:rPr lang="en-US" sz="2000" dirty="0" err="1" smtClean="0"/>
              <a:t>rxn</a:t>
            </a:r>
            <a:r>
              <a:rPr lang="en-US" sz="2000" dirty="0" smtClean="0"/>
              <a:t> step is probably: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89154"/>
              </p:ext>
            </p:extLst>
          </p:nvPr>
        </p:nvGraphicFramePr>
        <p:xfrm>
          <a:off x="2673350" y="2364675"/>
          <a:ext cx="3797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7" name="Equation" r:id="rId5" imgW="3797300" imgH="419100" progId="">
                  <p:embed/>
                </p:oleObj>
              </mc:Choice>
              <mc:Fallback>
                <p:oleObj name="Equation" r:id="rId5" imgW="3797300" imgH="4191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364675"/>
                        <a:ext cx="37973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2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+mj-lt"/>
              <a:buAutoNum type="arabicPeriod" startAt="3"/>
            </a:pPr>
            <a:r>
              <a:rPr lang="en-US" sz="2000" dirty="0" smtClean="0"/>
              <a:t>If the numerator contains a species concentration, then one step is probably: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67459"/>
              </p:ext>
            </p:extLst>
          </p:nvPr>
        </p:nvGraphicFramePr>
        <p:xfrm>
          <a:off x="1435100" y="3137460"/>
          <a:ext cx="6273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8" name="Equation" r:id="rId7" imgW="6273800" imgH="469900" progId="">
                  <p:embed/>
                </p:oleObj>
              </mc:Choice>
              <mc:Fallback>
                <p:oleObj name="Equation" r:id="rId7" imgW="6273800" imgH="4699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137460"/>
                        <a:ext cx="6273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93480"/>
              </p:ext>
            </p:extLst>
          </p:nvPr>
        </p:nvGraphicFramePr>
        <p:xfrm>
          <a:off x="1502925" y="36576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9" name="Equation" r:id="rId9" imgW="2108200" imgH="825500" progId="">
                  <p:embed/>
                </p:oleObj>
              </mc:Choice>
              <mc:Fallback>
                <p:oleObj name="Equation" r:id="rId9" imgW="2108200" imgH="8255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25" y="3657600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379268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3633320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913586" y="3689927"/>
            <a:ext cx="4927952" cy="775711"/>
            <a:chOff x="4114800" y="4236027"/>
            <a:chExt cx="4927952" cy="775711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4470002" y="4656138"/>
            <a:ext cx="4216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50" name="Equation" r:id="rId11" imgW="4216400" imgH="355600" progId="">
                    <p:embed/>
                  </p:oleObj>
                </mc:Choice>
                <mc:Fallback>
                  <p:oleObj name="Equation" r:id="rId11" imgW="4216400" imgH="355600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002" y="4656138"/>
                          <a:ext cx="42164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36027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9328" y="450419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NO</a:t>
            </a:r>
            <a:r>
              <a:rPr lang="en-US" sz="2000" dirty="0" smtClean="0"/>
              <a:t> in denominator: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1072" y="45041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collides with </a:t>
            </a:r>
            <a:r>
              <a:rPr lang="en-US" sz="2000" dirty="0"/>
              <a:t>reactive intermediate, NO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41065"/>
              </p:ext>
            </p:extLst>
          </p:nvPr>
        </p:nvGraphicFramePr>
        <p:xfrm>
          <a:off x="4784436" y="4907504"/>
          <a:ext cx="215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1" name="Equation" r:id="rId13" imgW="2159000" imgH="330200" progId="">
                  <p:embed/>
                </p:oleObj>
              </mc:Choice>
              <mc:Fallback>
                <p:oleObj name="Equation" r:id="rId13" imgW="2159000" imgH="3302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436" y="4907504"/>
                        <a:ext cx="2159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5181816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NO</a:t>
            </a:r>
            <a:r>
              <a:rPr lang="en-US" sz="2000" dirty="0" smtClean="0"/>
              <a:t> &amp; C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in numerator: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1072" y="5181816"/>
            <a:ext cx="526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and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produce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in one reaction step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96246"/>
              </p:ext>
            </p:extLst>
          </p:nvPr>
        </p:nvGraphicFramePr>
        <p:xfrm>
          <a:off x="4943186" y="5560508"/>
          <a:ext cx="184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2" name="Equation" r:id="rId15" imgW="1841500" imgH="330200" progId="">
                  <p:embed/>
                </p:oleObj>
              </mc:Choice>
              <mc:Fallback>
                <p:oleObj name="Equation" r:id="rId15" imgW="1841500" imgH="3302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186" y="5560508"/>
                        <a:ext cx="1841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2400" y="5868771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 in denominator: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1072" y="5868771"/>
            <a:ext cx="564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produces NO and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(reverse of previous?)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01142"/>
              </p:ext>
            </p:extLst>
          </p:nvPr>
        </p:nvGraphicFramePr>
        <p:xfrm>
          <a:off x="4943186" y="6249806"/>
          <a:ext cx="184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3" name="Equation" r:id="rId17" imgW="1841500" imgH="330200" progId="">
                  <p:embed/>
                </p:oleObj>
              </mc:Choice>
              <mc:Fallback>
                <p:oleObj name="Equation" r:id="rId17" imgW="1841500" imgH="3302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186" y="6249806"/>
                        <a:ext cx="1841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3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896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7258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7258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9" grpId="0"/>
      <p:bldP spid="9" grpId="1"/>
      <p:bldP spid="13" grpId="0"/>
      <p:bldP spid="18" grpId="0"/>
      <p:bldP spid="19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A Reaction Mechanism for Observed Kinetics?</a:t>
            </a:r>
            <a:endParaRPr lang="en-US" dirty="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502925" y="1537855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0" name="Equation" r:id="rId3" imgW="2108200" imgH="825500" progId="">
                  <p:embed/>
                </p:oleObj>
              </mc:Choice>
              <mc:Fallback>
                <p:oleObj name="Equation" r:id="rId3" imgW="2108200" imgH="8255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25" y="1537855"/>
                        <a:ext cx="210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2461" y="1672936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Apply: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3913586" y="1601355"/>
            <a:ext cx="4927952" cy="744538"/>
            <a:chOff x="4114800" y="4267200"/>
            <a:chExt cx="4927952" cy="744538"/>
          </a:xfrm>
        </p:grpSpPr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4470002" y="4656138"/>
            <a:ext cx="4216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71" name="Equation" r:id="rId5" imgW="4216400" imgH="355600" progId="">
                    <p:embed/>
                  </p:oleObj>
                </mc:Choice>
                <mc:Fallback>
                  <p:oleObj name="Equation" r:id="rId5" imgW="4216400" imgH="355600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002" y="4656138"/>
                          <a:ext cx="42164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114800" y="4267200"/>
              <a:ext cx="4927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Experimentally observed rate equation for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9328" y="2564245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NO</a:t>
            </a:r>
            <a:r>
              <a:rPr lang="en-US" sz="2000" dirty="0" smtClean="0"/>
              <a:t> in denominator: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114800" y="2564245"/>
          <a:ext cx="2159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2" name="Equation" r:id="rId7" imgW="2159000" imgH="330200" progId="">
                  <p:embed/>
                </p:oleObj>
              </mc:Choice>
              <mc:Fallback>
                <p:oleObj name="Equation" r:id="rId7" imgW="2159000" imgH="3302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64245"/>
                        <a:ext cx="2159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2400" y="2985655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NO</a:t>
            </a:r>
            <a:r>
              <a:rPr lang="en-US" sz="2000" dirty="0" smtClean="0"/>
              <a:t> &amp; C</a:t>
            </a:r>
            <a:r>
              <a:rPr lang="en-US" sz="2000" baseline="-25000" dirty="0" smtClean="0"/>
              <a:t>O2</a:t>
            </a:r>
            <a:r>
              <a:rPr lang="en-US" sz="2000" dirty="0" smtClean="0"/>
              <a:t> in numerator: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273550" y="2985655"/>
          <a:ext cx="184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3" name="Equation" r:id="rId9" imgW="1841500" imgH="330200" progId="">
                  <p:embed/>
                </p:oleObj>
              </mc:Choice>
              <mc:Fallback>
                <p:oleObj name="Equation" r:id="rId9" imgW="1841500" imgH="3302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2985655"/>
                        <a:ext cx="1841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52400" y="3404757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Constant in numerator: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273550" y="3404757"/>
          <a:ext cx="1841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4" name="Equation" r:id="rId11" imgW="1841500" imgH="330200" progId="">
                  <p:embed/>
                </p:oleObj>
              </mc:Choice>
              <mc:Fallback>
                <p:oleObj name="Equation" r:id="rId11" imgW="1841500" imgH="3302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404757"/>
                        <a:ext cx="1841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8"/>
          <p:cNvGraphicFramePr>
            <a:graphicFrameLocks noChangeAspect="1"/>
          </p:cNvGraphicFramePr>
          <p:nvPr/>
        </p:nvGraphicFramePr>
        <p:xfrm>
          <a:off x="3517900" y="3912755"/>
          <a:ext cx="2425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5" name="Equation" r:id="rId13" imgW="2425700" imgH="609600" progId="">
                  <p:embed/>
                </p:oleObj>
              </mc:Choice>
              <mc:Fallback>
                <p:oleObj name="Equation" r:id="rId13" imgW="2425700" imgH="6096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912755"/>
                        <a:ext cx="2425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7200" y="3976255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Postulated mechanism: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191000" y="3117273"/>
            <a:ext cx="1905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49881" y="3541712"/>
            <a:ext cx="190500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899" name="Object 7"/>
          <p:cNvGraphicFramePr>
            <a:graphicFrameLocks noChangeAspect="1"/>
          </p:cNvGraphicFramePr>
          <p:nvPr/>
        </p:nvGraphicFramePr>
        <p:xfrm>
          <a:off x="3501735" y="4585855"/>
          <a:ext cx="265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6" name="Equation" r:id="rId15" imgW="2654300" imgH="431800" progId="">
                  <p:embed/>
                </p:oleObj>
              </mc:Choice>
              <mc:Fallback>
                <p:oleObj name="Equation" r:id="rId15" imgW="2654300" imgH="431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735" y="4585855"/>
                        <a:ext cx="2654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114800" y="2712028"/>
            <a:ext cx="2194560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4128655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Does this add up to the overall reaction?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370119" y="5083031"/>
            <a:ext cx="292608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3647209" y="5232400"/>
          <a:ext cx="427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7" name="Equation" r:id="rId17" imgW="4279900" imgH="330200" progId="">
                  <p:embed/>
                </p:oleObj>
              </mc:Choice>
              <mc:Fallback>
                <p:oleObj name="Equation" r:id="rId17" imgW="4279900" imgH="3302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209" y="5232400"/>
                        <a:ext cx="4279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71800" y="435725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800" y="5791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Now derive a rate equation for the postulated mechanism and check if it describes the experimentally observed rate equation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3" name="Group 24"/>
          <p:cNvGrpSpPr/>
          <p:nvPr/>
        </p:nvGrpSpPr>
        <p:grpSpPr>
          <a:xfrm>
            <a:off x="5562600" y="2736272"/>
            <a:ext cx="2545081" cy="707886"/>
            <a:chOff x="5181600" y="3962400"/>
            <a:chExt cx="2545081" cy="707886"/>
          </a:xfrm>
        </p:grpSpPr>
        <p:sp>
          <p:nvSpPr>
            <p:cNvPr id="44" name="Oval 43"/>
            <p:cNvSpPr/>
            <p:nvPr/>
          </p:nvSpPr>
          <p:spPr>
            <a:xfrm>
              <a:off x="5181600" y="4062250"/>
              <a:ext cx="609600" cy="56388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5943600" y="3962400"/>
              <a:ext cx="17830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Reactive intermediate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4191000" y="3276600"/>
            <a:ext cx="609600" cy="56388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415150" y="406928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88375" y="4722241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0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ChBE 424 sp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sp 09</Template>
  <TotalTime>1992</TotalTime>
  <Words>2701</Words>
  <Application>Microsoft Office PowerPoint</Application>
  <PresentationFormat>On-screen Show (4:3)</PresentationFormat>
  <Paragraphs>387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</vt:lpstr>
      <vt:lpstr>Meiryo</vt:lpstr>
      <vt:lpstr>Symbol</vt:lpstr>
      <vt:lpstr>ChBE 424 sp 09</vt:lpstr>
      <vt:lpstr>ChBE template</vt:lpstr>
      <vt:lpstr>Equation</vt:lpstr>
      <vt:lpstr>Review: Multiple Rxns &amp; Selectivity</vt:lpstr>
      <vt:lpstr>Review: Maximizing SD/U for Parallel Rxns</vt:lpstr>
      <vt:lpstr>PowerPoint Presentation</vt:lpstr>
      <vt:lpstr>Review: Reactions in Series: Cj &amp; Yield</vt:lpstr>
      <vt:lpstr>L10: Nonelementary Reaction Kinetics</vt:lpstr>
      <vt:lpstr>Review (L4): Reversible Reactions</vt:lpstr>
      <vt:lpstr>Determining Mechanism to Describe Nonelementary Reaction Kinetics</vt:lpstr>
      <vt:lpstr>Postulating a Reaction Mechanism</vt:lpstr>
      <vt:lpstr>A Reaction Mechanism for Observed Kinetics?</vt:lpstr>
      <vt:lpstr>Postulated Mechanism for Nonelementary Reaction Kinetics </vt:lpstr>
      <vt:lpstr>Pseudo-Steady State Hypothesis</vt:lpstr>
      <vt:lpstr>Concentration of Reactive Intermediate</vt:lpstr>
      <vt:lpstr>Rearranging the Postulated Rate Eq.</vt:lpstr>
      <vt:lpstr>Comparison Between Postulated and Experimental Rate Equation</vt:lpstr>
      <vt:lpstr>Chain Reaction</vt:lpstr>
      <vt:lpstr>Free Radical Polymerizations (4 steps)</vt:lpstr>
      <vt:lpstr>PSSH Applied to Thermal Cracking of Ethane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Ozone (O3 ) Example Problem</vt:lpstr>
      <vt:lpstr>Postulating Mechanism for O3 Decomposition (Step 1)</vt:lpstr>
      <vt:lpstr>Postulating Mechanism for O3 Decomposition (Step 1 continued)</vt:lpstr>
      <vt:lpstr>Postulating Mechanism for O3 Decomposition (Steps 2 &amp; 3)</vt:lpstr>
      <vt:lpstr>Postulated Mechanism for Ozone Decomposition</vt:lpstr>
      <vt:lpstr>Postulated Mechanism for Nonelementary Reaction Kinetics </vt:lpstr>
      <vt:lpstr>Pseudo-Steady State Hypothesis</vt:lpstr>
      <vt:lpstr>Concentration of Reactive O•</vt:lpstr>
      <vt:lpstr>Rearranging the Postulated Rate Eq.</vt:lpstr>
      <vt:lpstr>Comparison Between Postulated and Experimental Rate Equation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Non-elementary Kinetics</dc:title>
  <dc:creator>mlkraft</dc:creator>
  <cp:lastModifiedBy>Mary</cp:lastModifiedBy>
  <cp:revision>142</cp:revision>
  <cp:lastPrinted>2014-10-08T18:12:48Z</cp:lastPrinted>
  <dcterms:created xsi:type="dcterms:W3CDTF">2009-02-26T04:56:34Z</dcterms:created>
  <dcterms:modified xsi:type="dcterms:W3CDTF">2015-08-23T20:48:59Z</dcterms:modified>
</cp:coreProperties>
</file>